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71"/>
  </p:notesMasterIdLst>
  <p:sldIdLst>
    <p:sldId id="420" r:id="rId2"/>
    <p:sldId id="279" r:id="rId3"/>
    <p:sldId id="372" r:id="rId4"/>
    <p:sldId id="381" r:id="rId5"/>
    <p:sldId id="379" r:id="rId6"/>
    <p:sldId id="382" r:id="rId7"/>
    <p:sldId id="380" r:id="rId8"/>
    <p:sldId id="350" r:id="rId9"/>
    <p:sldId id="349" r:id="rId10"/>
    <p:sldId id="373" r:id="rId11"/>
    <p:sldId id="259" r:id="rId12"/>
    <p:sldId id="260" r:id="rId13"/>
    <p:sldId id="261" r:id="rId14"/>
    <p:sldId id="262" r:id="rId15"/>
    <p:sldId id="263" r:id="rId16"/>
    <p:sldId id="357" r:id="rId17"/>
    <p:sldId id="375" r:id="rId18"/>
    <p:sldId id="361" r:id="rId19"/>
    <p:sldId id="377" r:id="rId20"/>
    <p:sldId id="264" r:id="rId21"/>
    <p:sldId id="378" r:id="rId22"/>
    <p:sldId id="265" r:id="rId23"/>
    <p:sldId id="283" r:id="rId24"/>
    <p:sldId id="284" r:id="rId25"/>
    <p:sldId id="383" r:id="rId26"/>
    <p:sldId id="297" r:id="rId27"/>
    <p:sldId id="304" r:id="rId28"/>
    <p:sldId id="257" r:id="rId29"/>
    <p:sldId id="258" r:id="rId30"/>
    <p:sldId id="354" r:id="rId31"/>
    <p:sldId id="351" r:id="rId32"/>
    <p:sldId id="355" r:id="rId33"/>
    <p:sldId id="267" r:id="rId34"/>
    <p:sldId id="423" r:id="rId35"/>
    <p:sldId id="424" r:id="rId36"/>
    <p:sldId id="359" r:id="rId37"/>
    <p:sldId id="272" r:id="rId38"/>
    <p:sldId id="299" r:id="rId39"/>
    <p:sldId id="273" r:id="rId40"/>
    <p:sldId id="274" r:id="rId41"/>
    <p:sldId id="275" r:id="rId42"/>
    <p:sldId id="288" r:id="rId43"/>
    <p:sldId id="306" r:id="rId44"/>
    <p:sldId id="300" r:id="rId45"/>
    <p:sldId id="301" r:id="rId46"/>
    <p:sldId id="289" r:id="rId47"/>
    <p:sldId id="308" r:id="rId48"/>
    <p:sldId id="309" r:id="rId49"/>
    <p:sldId id="396" r:id="rId50"/>
    <p:sldId id="405" r:id="rId51"/>
    <p:sldId id="360" r:id="rId52"/>
    <p:sldId id="407" r:id="rId53"/>
    <p:sldId id="411" r:id="rId54"/>
    <p:sldId id="363" r:id="rId55"/>
    <p:sldId id="421" r:id="rId56"/>
    <p:sldId id="404" r:id="rId57"/>
    <p:sldId id="413" r:id="rId58"/>
    <p:sldId id="414" r:id="rId59"/>
    <p:sldId id="280" r:id="rId60"/>
    <p:sldId id="402" r:id="rId61"/>
    <p:sldId id="276" r:id="rId62"/>
    <p:sldId id="281" r:id="rId63"/>
    <p:sldId id="282" r:id="rId64"/>
    <p:sldId id="399" r:id="rId65"/>
    <p:sldId id="400" r:id="rId66"/>
    <p:sldId id="271" r:id="rId67"/>
    <p:sldId id="285" r:id="rId68"/>
    <p:sldId id="422" r:id="rId69"/>
    <p:sldId id="425" r:id="rId70"/>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80" y="-522"/>
      </p:cViewPr>
      <p:guideLst>
        <p:guide orient="horz" pos="2160"/>
        <p:guide pos="2880"/>
      </p:guideLst>
    </p:cSldViewPr>
  </p:slideViewPr>
  <p:notesTextViewPr>
    <p:cViewPr>
      <p:scale>
        <a:sx n="100" d="100"/>
        <a:sy n="100" d="100"/>
      </p:scale>
      <p:origin x="0" y="0"/>
    </p:cViewPr>
  </p:notesTextViewPr>
  <p:sorterViewPr>
    <p:cViewPr>
      <p:scale>
        <a:sx n="32" d="100"/>
        <a:sy n="32" d="100"/>
      </p:scale>
      <p:origin x="0" y="353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317C028F-078E-411B-9120-0000680C3CDB}" type="datetimeFigureOut">
              <a:rPr lang="en-US" smtClean="0"/>
              <a:pPr/>
              <a:t>1/3/2013</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E803B529-15C5-486F-B397-E47BC495C15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60C851E4-1374-4276-83A1-DBA5C692FBC0}" type="datetimeFigureOut">
              <a:rPr lang="en-US" smtClean="0"/>
              <a:pPr/>
              <a:t>1/3/2013</a:t>
            </a:fld>
            <a:endParaRPr lang="en-US"/>
          </a:p>
        </p:txBody>
      </p:sp>
      <p:sp>
        <p:nvSpPr>
          <p:cNvPr id="16" name="Slide Number Placeholder 15"/>
          <p:cNvSpPr>
            <a:spLocks noGrp="1"/>
          </p:cNvSpPr>
          <p:nvPr>
            <p:ph type="sldNum" sz="quarter" idx="11"/>
          </p:nvPr>
        </p:nvSpPr>
        <p:spPr/>
        <p:txBody>
          <a:bodyPr/>
          <a:lstStyle/>
          <a:p>
            <a:fld id="{1A7EF86D-4CA0-4111-B941-BA1F68EBD181}"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C851E4-1374-4276-83A1-DBA5C692FBC0}" type="datetimeFigureOut">
              <a:rPr lang="en-US" smtClean="0"/>
              <a:pPr/>
              <a:t>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EF86D-4CA0-4111-B941-BA1F68EBD18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C851E4-1374-4276-83A1-DBA5C692FBC0}" type="datetimeFigureOut">
              <a:rPr lang="en-US" smtClean="0"/>
              <a:pPr/>
              <a:t>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EF86D-4CA0-4111-B941-BA1F68EBD18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60C851E4-1374-4276-83A1-DBA5C692FBC0}" type="datetimeFigureOut">
              <a:rPr lang="en-US" smtClean="0"/>
              <a:pPr/>
              <a:t>1/3/2013</a:t>
            </a:fld>
            <a:endParaRPr lang="en-US"/>
          </a:p>
        </p:txBody>
      </p:sp>
      <p:sp>
        <p:nvSpPr>
          <p:cNvPr id="15" name="Slide Number Placeholder 14"/>
          <p:cNvSpPr>
            <a:spLocks noGrp="1"/>
          </p:cNvSpPr>
          <p:nvPr>
            <p:ph type="sldNum" sz="quarter" idx="15"/>
          </p:nvPr>
        </p:nvSpPr>
        <p:spPr/>
        <p:txBody>
          <a:bodyPr/>
          <a:lstStyle>
            <a:lvl1pPr algn="ctr">
              <a:defRPr/>
            </a:lvl1pPr>
          </a:lstStyle>
          <a:p>
            <a:fld id="{1A7EF86D-4CA0-4111-B941-BA1F68EBD181}"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0C851E4-1374-4276-83A1-DBA5C692FBC0}" type="datetimeFigureOut">
              <a:rPr lang="en-US" smtClean="0"/>
              <a:pPr/>
              <a:t>1/3/2013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7EF86D-4CA0-4111-B941-BA1F68EBD181}"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60C851E4-1374-4276-83A1-DBA5C692FBC0}" type="datetimeFigureOut">
              <a:rPr lang="en-US" smtClean="0"/>
              <a:pPr/>
              <a:t>1/3/2013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7EF86D-4CA0-4111-B941-BA1F68EBD181}"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1A7EF86D-4CA0-4111-B941-BA1F68EBD181}"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60C851E4-1374-4276-83A1-DBA5C692FBC0}" type="datetimeFigureOut">
              <a:rPr lang="en-US" smtClean="0"/>
              <a:pPr/>
              <a:t>1/3/2013</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0C851E4-1374-4276-83A1-DBA5C692FBC0}" type="datetimeFigureOut">
              <a:rPr lang="en-US" smtClean="0"/>
              <a:pPr/>
              <a:t>1/3/2013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7EF86D-4CA0-4111-B941-BA1F68EBD181}"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C851E4-1374-4276-83A1-DBA5C692FBC0}" type="datetimeFigureOut">
              <a:rPr lang="en-US" smtClean="0"/>
              <a:pPr/>
              <a:t>1/3/2013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7EF86D-4CA0-4111-B941-BA1F68EBD18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60C851E4-1374-4276-83A1-DBA5C692FBC0}" type="datetimeFigureOut">
              <a:rPr lang="en-US" smtClean="0"/>
              <a:pPr/>
              <a:t>1/3/2013</a:t>
            </a:fld>
            <a:endParaRPr lang="en-US"/>
          </a:p>
        </p:txBody>
      </p:sp>
      <p:sp>
        <p:nvSpPr>
          <p:cNvPr id="9" name="Slide Number Placeholder 8"/>
          <p:cNvSpPr>
            <a:spLocks noGrp="1"/>
          </p:cNvSpPr>
          <p:nvPr>
            <p:ph type="sldNum" sz="quarter" idx="15"/>
          </p:nvPr>
        </p:nvSpPr>
        <p:spPr/>
        <p:txBody>
          <a:bodyPr/>
          <a:lstStyle/>
          <a:p>
            <a:fld id="{1A7EF86D-4CA0-4111-B941-BA1F68EBD181}"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60C851E4-1374-4276-83A1-DBA5C692FBC0}" type="datetimeFigureOut">
              <a:rPr lang="en-US" smtClean="0"/>
              <a:pPr/>
              <a:t>1/3/2013</a:t>
            </a:fld>
            <a:endParaRPr lang="en-US"/>
          </a:p>
        </p:txBody>
      </p:sp>
      <p:sp>
        <p:nvSpPr>
          <p:cNvPr id="9" name="Slide Number Placeholder 8"/>
          <p:cNvSpPr>
            <a:spLocks noGrp="1"/>
          </p:cNvSpPr>
          <p:nvPr>
            <p:ph type="sldNum" sz="quarter" idx="11"/>
          </p:nvPr>
        </p:nvSpPr>
        <p:spPr/>
        <p:txBody>
          <a:bodyPr/>
          <a:lstStyle/>
          <a:p>
            <a:fld id="{1A7EF86D-4CA0-4111-B941-BA1F68EBD181}"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60C851E4-1374-4276-83A1-DBA5C692FBC0}" type="datetimeFigureOut">
              <a:rPr lang="en-US" smtClean="0"/>
              <a:pPr/>
              <a:t>1/3/2013</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A7EF86D-4CA0-4111-B941-BA1F68EBD181}"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1.xml"/><Relationship Id="rId1" Type="http://schemas.openxmlformats.org/officeDocument/2006/relationships/video" Target="file:///C:\Documents%20and%20Settings\Wan-chun%20Liu\Desktop\Animal%20Behavior\Video%20clips\A%20killdeer%20luring%20me%20away%20from%20its%20nest.wmv"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video" Target="file:///C:\Documents%20and%20Settings\Wan-chun%20Liu\Desktop\Animal%20Behavior\Video%20clips\Monkey%20Culture_%20Japanese%20snow%20monkeys%20washing%20potatoes.wmv"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1.xml"/><Relationship Id="rId1" Type="http://schemas.openxmlformats.org/officeDocument/2006/relationships/video" Target="file:///C:\Documents%20and%20Settings\Wan-chun%20Liu\Desktop\Animal%20Behavior\Video%20clips\Rook_using_stones_to_raise_water_level_to_reach_a_floating_worm.wmv"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1.xml"/><Relationship Id="rId1" Type="http://schemas.openxmlformats.org/officeDocument/2006/relationships/video" Target="file:///C:\Documents%20and%20Settings\Wan-chun%20Liu\Desktop\Animal%20Behavior\Video%20clips\Rats%20Laugh%20When%20You%20Tickle%20Them.wmv"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1.xml"/><Relationship Id="rId1" Type="http://schemas.openxmlformats.org/officeDocument/2006/relationships/video" Target="file:///C:\Documents%20and%20Settings\Wan-chun%20Liu\Desktop\Animal%20Behavior\Video%20clips\Snowball_is_a_Rockin__to_the_Back_Street_Boys_Cockatoo__.wmv"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gif"/><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1.xml"/><Relationship Id="rId1" Type="http://schemas.openxmlformats.org/officeDocument/2006/relationships/video" Target="file:///C:\Documents%20and%20Settings\Wan-chun%20Liu\Desktop\Animal%20Behavior\Video%20clips\elephant%20mourns.wmv"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1.xml"/><Relationship Id="rId1" Type="http://schemas.openxmlformats.org/officeDocument/2006/relationships/video" Target="file:///C:\Documents%20and%20Settings\Wan-chun%20Liu\Desktop\Animal%20Behavior\Video%20clips\Hippo%20Saves%20Impala.wmv"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685800"/>
            <a:ext cx="8305800" cy="5509200"/>
          </a:xfrm>
          <a:prstGeom prst="rect">
            <a:avLst/>
          </a:prstGeom>
          <a:solidFill>
            <a:schemeClr val="bg2">
              <a:lumMod val="75000"/>
            </a:schemeClr>
          </a:solidFill>
        </p:spPr>
        <p:txBody>
          <a:bodyPr wrap="square" rtlCol="0">
            <a:spAutoFit/>
          </a:bodyPr>
          <a:lstStyle/>
          <a:p>
            <a:r>
              <a:rPr lang="en-US" sz="3200" dirty="0" smtClean="0">
                <a:latin typeface="Arial" pitchFamily="34" charset="0"/>
                <a:cs typeface="Arial" pitchFamily="34" charset="0"/>
              </a:rPr>
              <a:t> 1. What is special about Border Collie (ranked as the smartest dog breed)? </a:t>
            </a:r>
          </a:p>
          <a:p>
            <a:r>
              <a:rPr lang="en-US" sz="3200" dirty="0" smtClean="0">
                <a:latin typeface="Arial" pitchFamily="34" charset="0"/>
                <a:cs typeface="Arial" pitchFamily="34" charset="0"/>
              </a:rPr>
              <a:t>Why do they evolve such good memory?</a:t>
            </a:r>
          </a:p>
          <a:p>
            <a:endParaRPr lang="en-US" sz="3200" dirty="0" smtClean="0">
              <a:latin typeface="Arial" pitchFamily="34" charset="0"/>
              <a:cs typeface="Arial" pitchFamily="34" charset="0"/>
            </a:endParaRPr>
          </a:p>
          <a:p>
            <a:pPr marL="514350" indent="-514350">
              <a:buAutoNum type="arabicPeriod" startAt="2"/>
            </a:pPr>
            <a:r>
              <a:rPr lang="en-US" sz="3200" dirty="0" smtClean="0">
                <a:latin typeface="Arial" pitchFamily="34" charset="0"/>
                <a:cs typeface="Arial" pitchFamily="34" charset="0"/>
              </a:rPr>
              <a:t>Why do dogs provide a better animal </a:t>
            </a:r>
          </a:p>
          <a:p>
            <a:pPr marL="514350" indent="-514350"/>
            <a:r>
              <a:rPr lang="en-US" sz="3200" dirty="0" smtClean="0">
                <a:latin typeface="Arial" pitchFamily="34" charset="0"/>
                <a:cs typeface="Arial" pitchFamily="34" charset="0"/>
              </a:rPr>
              <a:t>    model for study of social intelligence</a:t>
            </a:r>
          </a:p>
          <a:p>
            <a:pPr marL="514350" indent="-514350"/>
            <a:r>
              <a:rPr lang="en-US" sz="3200" dirty="0" smtClean="0">
                <a:latin typeface="Arial" pitchFamily="34" charset="0"/>
                <a:cs typeface="Arial" pitchFamily="34" charset="0"/>
              </a:rPr>
              <a:t>    than chimpanzees? – </a:t>
            </a:r>
            <a:r>
              <a:rPr lang="en-US" sz="3200" dirty="0" smtClean="0">
                <a:solidFill>
                  <a:schemeClr val="tx2">
                    <a:lumMod val="75000"/>
                  </a:schemeClr>
                </a:solidFill>
                <a:latin typeface="Arial" pitchFamily="34" charset="0"/>
                <a:cs typeface="Arial" pitchFamily="34" charset="0"/>
              </a:rPr>
              <a:t>emotion tolerance</a:t>
            </a:r>
          </a:p>
          <a:p>
            <a:pPr marL="514350" indent="-514350"/>
            <a:endParaRPr lang="en-US" sz="3200" dirty="0" smtClean="0">
              <a:latin typeface="Arial" pitchFamily="34" charset="0"/>
              <a:cs typeface="Arial" pitchFamily="34" charset="0"/>
            </a:endParaRPr>
          </a:p>
          <a:p>
            <a:pPr marL="514350" indent="-514350">
              <a:buAutoNum type="arabicPeriod" startAt="3"/>
            </a:pPr>
            <a:r>
              <a:rPr lang="en-US" sz="3200" dirty="0" smtClean="0">
                <a:latin typeface="Arial" pitchFamily="34" charset="0"/>
                <a:cs typeface="Arial" pitchFamily="34" charset="0"/>
              </a:rPr>
              <a:t>Why dogs are so different from other</a:t>
            </a:r>
          </a:p>
          <a:p>
            <a:pPr marL="514350" indent="-514350"/>
            <a:r>
              <a:rPr lang="en-US" sz="3200" dirty="0" smtClean="0">
                <a:latin typeface="Arial" pitchFamily="34" charset="0"/>
                <a:cs typeface="Arial" pitchFamily="34" charset="0"/>
              </a:rPr>
              <a:t>    animals in their relationship to humans?</a:t>
            </a:r>
          </a:p>
          <a:p>
            <a:pPr marL="514350" indent="-514350"/>
            <a:r>
              <a:rPr lang="en-US" sz="3200" dirty="0" smtClean="0">
                <a:latin typeface="Arial" pitchFamily="34" charset="0"/>
                <a:cs typeface="Arial" pitchFamily="34" charset="0"/>
              </a:rPr>
              <a:t> </a:t>
            </a:r>
            <a:endParaRPr lang="en-US" sz="3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0480"/>
            <a:ext cx="9386031" cy="4893647"/>
          </a:xfrm>
          <a:prstGeom prst="rect">
            <a:avLst/>
          </a:prstGeom>
          <a:solidFill>
            <a:schemeClr val="bg2">
              <a:lumMod val="75000"/>
            </a:schemeClr>
          </a:solidFill>
        </p:spPr>
        <p:txBody>
          <a:bodyPr wrap="square" rtlCol="0">
            <a:spAutoFit/>
          </a:bodyPr>
          <a:lstStyle/>
          <a:p>
            <a:r>
              <a:rPr lang="en-US" dirty="0" smtClean="0"/>
              <a:t> </a:t>
            </a:r>
            <a:r>
              <a:rPr lang="en-US" sz="2400" dirty="0" smtClean="0"/>
              <a:t>Happiness of  Fish</a:t>
            </a:r>
            <a:r>
              <a:rPr lang="pl-PL" sz="2400" dirty="0" smtClean="0"/>
              <a:t> </a:t>
            </a:r>
            <a:r>
              <a:rPr lang="en-US" sz="2400" dirty="0" smtClean="0"/>
              <a:t>(~ </a:t>
            </a:r>
            <a:r>
              <a:rPr lang="pl-PL" sz="2400" dirty="0" smtClean="0"/>
              <a:t>c. </a:t>
            </a:r>
            <a:r>
              <a:rPr lang="en-US" sz="2400" dirty="0" smtClean="0"/>
              <a:t>300 BC)</a:t>
            </a:r>
          </a:p>
          <a:p>
            <a:endParaRPr lang="en-US" dirty="0"/>
          </a:p>
          <a:p>
            <a:r>
              <a:rPr lang="en-US" dirty="0" err="1" smtClean="0"/>
              <a:t>Zhuangzi</a:t>
            </a:r>
            <a:r>
              <a:rPr lang="en-US" dirty="0" smtClean="0"/>
              <a:t> and </a:t>
            </a:r>
            <a:r>
              <a:rPr lang="en-US" dirty="0" err="1" smtClean="0"/>
              <a:t>Huizi</a:t>
            </a:r>
            <a:r>
              <a:rPr lang="en-US" dirty="0" smtClean="0"/>
              <a:t> were strolling along the dam of the </a:t>
            </a:r>
            <a:r>
              <a:rPr lang="en-US" dirty="0" err="1" smtClean="0"/>
              <a:t>Hao</a:t>
            </a:r>
            <a:r>
              <a:rPr lang="en-US" dirty="0" smtClean="0"/>
              <a:t> Waterfall </a:t>
            </a:r>
          </a:p>
          <a:p>
            <a:r>
              <a:rPr lang="en-US" dirty="0" smtClean="0"/>
              <a:t>when </a:t>
            </a:r>
            <a:r>
              <a:rPr lang="en-US" dirty="0" err="1" smtClean="0"/>
              <a:t>Zhuangzi</a:t>
            </a:r>
            <a:r>
              <a:rPr lang="en-US" dirty="0" smtClean="0"/>
              <a:t> said,  "See how the minnows come out and dart around where they please! </a:t>
            </a:r>
          </a:p>
          <a:p>
            <a:r>
              <a:rPr lang="en-US" dirty="0" smtClean="0"/>
              <a:t>   That's what fish really enjoy!“</a:t>
            </a:r>
          </a:p>
          <a:p>
            <a:endParaRPr lang="en-US" dirty="0" smtClean="0"/>
          </a:p>
          <a:p>
            <a:r>
              <a:rPr lang="en-US" dirty="0" smtClean="0"/>
              <a:t> </a:t>
            </a:r>
            <a:r>
              <a:rPr lang="en-US" dirty="0" err="1" smtClean="0"/>
              <a:t>Huizi</a:t>
            </a:r>
            <a:r>
              <a:rPr lang="en-US" dirty="0" smtClean="0"/>
              <a:t> said, "You're not a fish — how do you know what fish enjoy?“</a:t>
            </a:r>
          </a:p>
          <a:p>
            <a:endParaRPr lang="en-US" dirty="0" smtClean="0"/>
          </a:p>
          <a:p>
            <a:r>
              <a:rPr lang="en-US" dirty="0" err="1" smtClean="0"/>
              <a:t>Zhuangzi</a:t>
            </a:r>
            <a:r>
              <a:rPr lang="en-US" dirty="0" smtClean="0"/>
              <a:t> said, "You're not me, so how do you know I don't know what fish enjoy?“</a:t>
            </a:r>
          </a:p>
          <a:p>
            <a:endParaRPr lang="en-US" dirty="0" smtClean="0"/>
          </a:p>
          <a:p>
            <a:r>
              <a:rPr lang="en-US" dirty="0" err="1" smtClean="0"/>
              <a:t>Huizi</a:t>
            </a:r>
            <a:r>
              <a:rPr lang="en-US" dirty="0" smtClean="0"/>
              <a:t> said, "I'm not you, so I certainly don't know what you know. </a:t>
            </a:r>
          </a:p>
          <a:p>
            <a:r>
              <a:rPr lang="en-US" dirty="0" smtClean="0"/>
              <a:t>On the other hand, you're certainly not a fish, so that still proves you don't know what fish enjoy!"</a:t>
            </a:r>
          </a:p>
          <a:p>
            <a:endParaRPr lang="en-US" dirty="0" smtClean="0"/>
          </a:p>
          <a:p>
            <a:r>
              <a:rPr lang="en-US" dirty="0" err="1" smtClean="0"/>
              <a:t>Zhuangzi</a:t>
            </a:r>
            <a:r>
              <a:rPr lang="en-US" dirty="0" smtClean="0"/>
              <a:t> said, "Let's go back to your original question, please. </a:t>
            </a:r>
          </a:p>
          <a:p>
            <a:r>
              <a:rPr lang="en-US" dirty="0" smtClean="0"/>
              <a:t>You asked me </a:t>
            </a:r>
            <a:r>
              <a:rPr lang="en-US" i="1" dirty="0" smtClean="0"/>
              <a:t>how</a:t>
            </a:r>
            <a:r>
              <a:rPr lang="en-US" dirty="0" smtClean="0"/>
              <a:t> I know what fish enjoy — so you already knew I knew it when you asked </a:t>
            </a:r>
          </a:p>
          <a:p>
            <a:r>
              <a:rPr lang="en-US" dirty="0" smtClean="0"/>
              <a:t>the question. I know it by standing here beside the </a:t>
            </a:r>
            <a:r>
              <a:rPr lang="en-US" dirty="0" err="1" smtClean="0"/>
              <a:t>Hao</a:t>
            </a:r>
            <a:r>
              <a:rPr lang="en-US" dirty="0" smtClean="0"/>
              <a:t>."</a:t>
            </a:r>
            <a:endParaRPr lang="en-US" dirty="0"/>
          </a:p>
        </p:txBody>
      </p:sp>
      <p:pic>
        <p:nvPicPr>
          <p:cNvPr id="5" name="Picture 4" descr="200px-Trang_tu.jpeg"/>
          <p:cNvPicPr>
            <a:picLocks noChangeAspect="1"/>
          </p:cNvPicPr>
          <p:nvPr/>
        </p:nvPicPr>
        <p:blipFill>
          <a:blip r:embed="rId2" cstate="print"/>
          <a:stretch>
            <a:fillRect/>
          </a:stretch>
        </p:blipFill>
        <p:spPr>
          <a:xfrm>
            <a:off x="5638800" y="4944618"/>
            <a:ext cx="1371600" cy="1913382"/>
          </a:xfrm>
          <a:prstGeom prst="rect">
            <a:avLst/>
          </a:prstGeom>
        </p:spPr>
      </p:pic>
      <p:sp>
        <p:nvSpPr>
          <p:cNvPr id="2050" name="AutoShape 2" descr="File:Yin and Yang.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 name="Picture 5" descr="600px-Yin_and_Yang.svg.png"/>
          <p:cNvPicPr>
            <a:picLocks noChangeAspect="1"/>
          </p:cNvPicPr>
          <p:nvPr/>
        </p:nvPicPr>
        <p:blipFill>
          <a:blip r:embed="rId3" cstate="print"/>
          <a:stretch>
            <a:fillRect/>
          </a:stretch>
        </p:blipFill>
        <p:spPr>
          <a:xfrm>
            <a:off x="7010400" y="4724400"/>
            <a:ext cx="2133600" cy="21336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447799" y="1066800"/>
            <a:ext cx="6359695" cy="3810000"/>
          </a:xfrm>
          <a:prstGeom prst="rect">
            <a:avLst/>
          </a:prstGeom>
          <a:noFill/>
          <a:ln w="9525">
            <a:noFill/>
            <a:miter lim="800000"/>
            <a:headEnd/>
            <a:tailEnd/>
          </a:ln>
        </p:spPr>
      </p:pic>
      <p:sp>
        <p:nvSpPr>
          <p:cNvPr id="3" name="Rectangle 2"/>
          <p:cNvSpPr/>
          <p:nvPr/>
        </p:nvSpPr>
        <p:spPr>
          <a:xfrm>
            <a:off x="381000" y="4800600"/>
            <a:ext cx="8382000" cy="1815882"/>
          </a:xfrm>
          <a:prstGeom prst="rect">
            <a:avLst/>
          </a:prstGeom>
        </p:spPr>
        <p:txBody>
          <a:bodyPr wrap="square">
            <a:spAutoFit/>
          </a:bodyPr>
          <a:lstStyle/>
          <a:p>
            <a:r>
              <a:rPr lang="en-US" sz="2800" dirty="0" smtClean="0"/>
              <a:t>In late 1800s, a German mathematics professor, Von </a:t>
            </a:r>
            <a:r>
              <a:rPr lang="en-US" sz="2800" dirty="0" err="1" smtClean="0"/>
              <a:t>Osten</a:t>
            </a:r>
            <a:r>
              <a:rPr lang="en-US" sz="2800" dirty="0" smtClean="0"/>
              <a:t>,  firmly believed that humanity had greatly underestimated the reasoning skills and intelligence of animals. He tested his idea with his horse, Hans.</a:t>
            </a:r>
            <a:endParaRPr lang="en-US" sz="2800" dirty="0"/>
          </a:p>
        </p:txBody>
      </p:sp>
      <p:sp>
        <p:nvSpPr>
          <p:cNvPr id="4" name="TextBox 3"/>
          <p:cNvSpPr txBox="1"/>
          <p:nvPr/>
        </p:nvSpPr>
        <p:spPr>
          <a:xfrm>
            <a:off x="3048000" y="304800"/>
            <a:ext cx="3573414" cy="830997"/>
          </a:xfrm>
          <a:prstGeom prst="rect">
            <a:avLst/>
          </a:prstGeom>
          <a:noFill/>
        </p:spPr>
        <p:txBody>
          <a:bodyPr wrap="none" rtlCol="0">
            <a:spAutoFit/>
          </a:bodyPr>
          <a:lstStyle/>
          <a:p>
            <a:r>
              <a:rPr lang="en-US" sz="4800" dirty="0" smtClean="0">
                <a:latin typeface="Arial" pitchFamily="34" charset="0"/>
                <a:cs typeface="Arial" pitchFamily="34" charset="0"/>
              </a:rPr>
              <a:t>Clever Hans</a:t>
            </a:r>
            <a:endParaRPr lang="en-US" sz="4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371600" y="381000"/>
            <a:ext cx="5981035" cy="4148137"/>
          </a:xfrm>
          <a:prstGeom prst="rect">
            <a:avLst/>
          </a:prstGeom>
          <a:noFill/>
          <a:ln w="9525">
            <a:noFill/>
            <a:miter lim="800000"/>
            <a:headEnd/>
            <a:tailEnd/>
          </a:ln>
        </p:spPr>
      </p:pic>
      <p:sp>
        <p:nvSpPr>
          <p:cNvPr id="3" name="Rectangle 2"/>
          <p:cNvSpPr/>
          <p:nvPr/>
        </p:nvSpPr>
        <p:spPr>
          <a:xfrm>
            <a:off x="228600" y="4572000"/>
            <a:ext cx="7620000" cy="461665"/>
          </a:xfrm>
          <a:prstGeom prst="rect">
            <a:avLst/>
          </a:prstGeom>
        </p:spPr>
        <p:txBody>
          <a:bodyPr wrap="square">
            <a:spAutoFit/>
          </a:bodyPr>
          <a:lstStyle/>
          <a:p>
            <a:r>
              <a:rPr lang="en-US" sz="2400" dirty="0" smtClean="0">
                <a:latin typeface="Arial" pitchFamily="34" charset="0"/>
                <a:cs typeface="Arial" pitchFamily="34" charset="0"/>
              </a:rPr>
              <a:t>“What is the square root of sixteen?”   Four taps.</a:t>
            </a:r>
            <a:endParaRPr lang="en-US" sz="2400" dirty="0">
              <a:latin typeface="Arial" pitchFamily="34" charset="0"/>
              <a:cs typeface="Arial" pitchFamily="34" charset="0"/>
            </a:endParaRPr>
          </a:p>
        </p:txBody>
      </p:sp>
      <p:sp>
        <p:nvSpPr>
          <p:cNvPr id="4" name="Rectangle 3"/>
          <p:cNvSpPr/>
          <p:nvPr/>
        </p:nvSpPr>
        <p:spPr>
          <a:xfrm>
            <a:off x="304800" y="5257800"/>
            <a:ext cx="8610600" cy="461665"/>
          </a:xfrm>
          <a:prstGeom prst="rect">
            <a:avLst/>
          </a:prstGeom>
        </p:spPr>
        <p:txBody>
          <a:bodyPr wrap="square">
            <a:spAutoFit/>
          </a:bodyPr>
          <a:lstStyle/>
          <a:p>
            <a:r>
              <a:rPr lang="en-US" sz="2400" dirty="0" smtClean="0">
                <a:latin typeface="Arial" pitchFamily="34" charset="0"/>
                <a:cs typeface="Arial" pitchFamily="34" charset="0"/>
              </a:rPr>
              <a:t>“What is the date of the following Monday?” Six hoof-taps . </a:t>
            </a:r>
            <a:endParaRPr lang="en-US" sz="2400" dirty="0">
              <a:latin typeface="Arial" pitchFamily="34" charset="0"/>
              <a:cs typeface="Arial" pitchFamily="34" charset="0"/>
            </a:endParaRPr>
          </a:p>
        </p:txBody>
      </p:sp>
      <p:sp>
        <p:nvSpPr>
          <p:cNvPr id="5" name="Rectangle 4"/>
          <p:cNvSpPr/>
          <p:nvPr/>
        </p:nvSpPr>
        <p:spPr>
          <a:xfrm>
            <a:off x="0" y="5715000"/>
            <a:ext cx="8610600" cy="830997"/>
          </a:xfrm>
          <a:prstGeom prst="rect">
            <a:avLst/>
          </a:prstGeom>
          <a:solidFill>
            <a:schemeClr val="bg2">
              <a:lumMod val="75000"/>
            </a:schemeClr>
          </a:solidFill>
          <a:ln>
            <a:solidFill>
              <a:srgbClr val="7030A0"/>
            </a:solidFill>
          </a:ln>
        </p:spPr>
        <p:txBody>
          <a:bodyPr wrap="square">
            <a:spAutoFit/>
          </a:bodyPr>
          <a:lstStyle/>
          <a:p>
            <a:pPr algn="ctr"/>
            <a:r>
              <a:rPr lang="en-US" sz="2400" dirty="0" smtClean="0">
                <a:solidFill>
                  <a:schemeClr val="tx2">
                    <a:lumMod val="75000"/>
                  </a:schemeClr>
                </a:solidFill>
                <a:latin typeface="Arial" pitchFamily="34" charset="0"/>
                <a:cs typeface="Arial" pitchFamily="34" charset="0"/>
              </a:rPr>
              <a:t>89% </a:t>
            </a:r>
            <a:r>
              <a:rPr lang="en-US" sz="2400" dirty="0" smtClean="0">
                <a:latin typeface="Arial" pitchFamily="34" charset="0"/>
                <a:cs typeface="Arial" pitchFamily="34" charset="0"/>
              </a:rPr>
              <a:t>accuracy.  Hans’ grasp of mathematics was equivalent to a fourteen-year-</a:t>
            </a:r>
            <a:r>
              <a:rPr lang="en-US" sz="2400" dirty="0" err="1" smtClean="0">
                <a:latin typeface="Arial" pitchFamily="34" charset="0"/>
                <a:cs typeface="Arial" pitchFamily="34" charset="0"/>
              </a:rPr>
              <a:t>old’s</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926842"/>
            <a:ext cx="7848600" cy="5509200"/>
          </a:xfrm>
          <a:prstGeom prst="rect">
            <a:avLst/>
          </a:prstGeom>
          <a:ln/>
        </p:spPr>
        <p:style>
          <a:lnRef idx="0">
            <a:schemeClr val="accent1"/>
          </a:lnRef>
          <a:fillRef idx="3">
            <a:schemeClr val="accent1"/>
          </a:fillRef>
          <a:effectRef idx="3">
            <a:schemeClr val="accent1"/>
          </a:effectRef>
          <a:fontRef idx="minor">
            <a:schemeClr val="lt1"/>
          </a:fontRef>
        </p:style>
        <p:txBody>
          <a:bodyPr wrap="square">
            <a:spAutoFit/>
          </a:bodyPr>
          <a:lstStyle/>
          <a:p>
            <a:r>
              <a:rPr lang="en-US" sz="3200" dirty="0" smtClean="0">
                <a:latin typeface="Arial" pitchFamily="34" charset="0"/>
                <a:cs typeface="Arial" pitchFamily="34" charset="0"/>
              </a:rPr>
              <a:t>However, </a:t>
            </a:r>
          </a:p>
          <a:p>
            <a:endParaRPr lang="en-US" sz="3200" dirty="0">
              <a:latin typeface="Arial" pitchFamily="34" charset="0"/>
              <a:cs typeface="Arial" pitchFamily="34" charset="0"/>
            </a:endParaRPr>
          </a:p>
          <a:p>
            <a:r>
              <a:rPr lang="en-US" sz="3200" dirty="0" smtClean="0">
                <a:latin typeface="Arial" pitchFamily="34" charset="0"/>
                <a:cs typeface="Arial" pitchFamily="34" charset="0"/>
              </a:rPr>
              <a:t>If the questioner to stand farther away, something interesting happened: the horse’s accuracy diminished. </a:t>
            </a:r>
          </a:p>
          <a:p>
            <a:endParaRPr lang="en-US" sz="3200" dirty="0">
              <a:latin typeface="Arial" pitchFamily="34" charset="0"/>
              <a:cs typeface="Arial" pitchFamily="34" charset="0"/>
            </a:endParaRPr>
          </a:p>
          <a:p>
            <a:r>
              <a:rPr lang="en-US" sz="3200" dirty="0" smtClean="0">
                <a:latin typeface="Arial" pitchFamily="34" charset="0"/>
                <a:cs typeface="Arial" pitchFamily="34" charset="0"/>
              </a:rPr>
              <a:t>Or, if the questioner didn’t know the answer to a question in advance, the accuracy of Hans’ responses plummeted to nearly ze</a:t>
            </a:r>
            <a:r>
              <a:rPr lang="en-US" sz="3200" dirty="0" smtClean="0"/>
              <a:t>ro. </a:t>
            </a:r>
          </a:p>
          <a:p>
            <a:endParaRPr lang="en-US"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362200" y="327660"/>
            <a:ext cx="4191000" cy="3101340"/>
          </a:xfrm>
          <a:prstGeom prst="rect">
            <a:avLst/>
          </a:prstGeom>
          <a:noFill/>
          <a:ln w="9525">
            <a:noFill/>
            <a:miter lim="800000"/>
            <a:headEnd/>
            <a:tailEnd/>
          </a:ln>
        </p:spPr>
      </p:pic>
      <p:sp>
        <p:nvSpPr>
          <p:cNvPr id="4" name="Rectangle 3"/>
          <p:cNvSpPr/>
          <p:nvPr/>
        </p:nvSpPr>
        <p:spPr>
          <a:xfrm>
            <a:off x="533400" y="3570744"/>
            <a:ext cx="8305800" cy="3108543"/>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en-US" sz="2800" dirty="0" smtClean="0">
                <a:latin typeface="Arial" pitchFamily="34" charset="0"/>
                <a:cs typeface="Arial" pitchFamily="34" charset="0"/>
              </a:rPr>
              <a:t>Hans  was merely being receptive to the subtle, unconscious cues which were universally present in his human questioners. There is evidence to indicate that horses may possess an </a:t>
            </a:r>
            <a:r>
              <a:rPr lang="en-US" sz="2800" u="sng" dirty="0" smtClean="0">
                <a:latin typeface="Arial" pitchFamily="34" charset="0"/>
                <a:cs typeface="Arial" pitchFamily="34" charset="0"/>
              </a:rPr>
              <a:t>enhanced sensitivity </a:t>
            </a:r>
            <a:r>
              <a:rPr lang="en-US" sz="2800" dirty="0" smtClean="0">
                <a:latin typeface="Arial" pitchFamily="34" charset="0"/>
                <a:cs typeface="Arial" pitchFamily="34" charset="0"/>
              </a:rPr>
              <a:t>to inconspicuous body language, perhaps as a key part of their social interactions with other horses.</a:t>
            </a:r>
            <a:endParaRPr lang="en-US"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244025"/>
            <a:ext cx="8305800" cy="584775"/>
          </a:xfrm>
          <a:prstGeom prst="rect">
            <a:avLst/>
          </a:prstGeom>
          <a:solidFill>
            <a:schemeClr val="bg2">
              <a:lumMod val="25000"/>
            </a:schemeClr>
          </a:solidFill>
          <a:ln/>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3200" dirty="0" smtClean="0">
                <a:latin typeface="Arial" pitchFamily="34" charset="0"/>
                <a:cs typeface="Arial" pitchFamily="34" charset="0"/>
              </a:rPr>
              <a:t>What do you learn from Clever Hans’s story? </a:t>
            </a:r>
            <a:endParaRPr lang="en-US" sz="3200" dirty="0">
              <a:latin typeface="Arial" pitchFamily="34" charset="0"/>
              <a:cs typeface="Arial" pitchFamily="34" charset="0"/>
            </a:endParaRPr>
          </a:p>
        </p:txBody>
      </p:sp>
      <p:sp>
        <p:nvSpPr>
          <p:cNvPr id="3" name="TextBox 2"/>
          <p:cNvSpPr txBox="1"/>
          <p:nvPr/>
        </p:nvSpPr>
        <p:spPr>
          <a:xfrm>
            <a:off x="762000" y="2819400"/>
            <a:ext cx="7239000" cy="255454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buAutoNum type="arabicPeriod"/>
            </a:pPr>
            <a:r>
              <a:rPr lang="en-US" sz="3200" dirty="0" smtClean="0">
                <a:latin typeface="Arial" pitchFamily="34" charset="0"/>
                <a:cs typeface="Arial" pitchFamily="34" charset="0"/>
              </a:rPr>
              <a:t>Horses are “clever” in their own way </a:t>
            </a:r>
          </a:p>
          <a:p>
            <a:pPr marL="342900" indent="-342900"/>
            <a:r>
              <a:rPr lang="en-US" sz="3200" dirty="0" smtClean="0">
                <a:latin typeface="Arial" pitchFamily="34" charset="0"/>
                <a:cs typeface="Arial" pitchFamily="34" charset="0"/>
              </a:rPr>
              <a:t>    (sensitive to the facial expression )</a:t>
            </a:r>
          </a:p>
          <a:p>
            <a:pPr marL="342900" indent="-342900">
              <a:buAutoNum type="arabicPeriod"/>
            </a:pPr>
            <a:endParaRPr lang="en-US" sz="3200" dirty="0">
              <a:latin typeface="Arial" pitchFamily="34" charset="0"/>
              <a:cs typeface="Arial" pitchFamily="34" charset="0"/>
            </a:endParaRPr>
          </a:p>
          <a:p>
            <a:pPr marL="342900" indent="-342900"/>
            <a:r>
              <a:rPr lang="en-US" sz="3200" dirty="0" smtClean="0">
                <a:latin typeface="Arial" pitchFamily="34" charset="0"/>
                <a:cs typeface="Arial" pitchFamily="34" charset="0"/>
              </a:rPr>
              <a:t>2. Carefully design experiments and</a:t>
            </a:r>
          </a:p>
          <a:p>
            <a:pPr marL="342900" indent="-342900"/>
            <a:r>
              <a:rPr lang="en-US" sz="3200" dirty="0" smtClean="0">
                <a:latin typeface="Arial" pitchFamily="34" charset="0"/>
                <a:cs typeface="Arial" pitchFamily="34" charset="0"/>
              </a:rPr>
              <a:t>      interpret results for cognitive study</a:t>
            </a:r>
            <a:endParaRPr lang="en-US" sz="32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2" descr="File:Yin and Yang.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 name="TextBox 6"/>
          <p:cNvSpPr txBox="1"/>
          <p:nvPr/>
        </p:nvSpPr>
        <p:spPr>
          <a:xfrm>
            <a:off x="762000" y="762000"/>
            <a:ext cx="7560083" cy="5016758"/>
          </a:xfrm>
          <a:prstGeom prst="rect">
            <a:avLst/>
          </a:prstGeom>
          <a:solidFill>
            <a:schemeClr val="bg2">
              <a:lumMod val="75000"/>
            </a:schemeClr>
          </a:solidFill>
        </p:spPr>
        <p:txBody>
          <a:bodyPr wrap="square" rtlCol="0">
            <a:spAutoFit/>
          </a:bodyPr>
          <a:lstStyle/>
          <a:p>
            <a:r>
              <a:rPr lang="en-US" sz="3200" dirty="0" smtClean="0">
                <a:latin typeface="Arial" pitchFamily="34" charset="0"/>
                <a:cs typeface="Arial" pitchFamily="34" charset="0"/>
              </a:rPr>
              <a:t>-- Don Griffin --</a:t>
            </a:r>
          </a:p>
          <a:p>
            <a:endParaRPr lang="en-US" sz="3200" dirty="0" smtClean="0">
              <a:latin typeface="Arial" pitchFamily="34" charset="0"/>
              <a:cs typeface="Arial" pitchFamily="34" charset="0"/>
            </a:endParaRPr>
          </a:p>
          <a:p>
            <a:r>
              <a:rPr lang="en-US" sz="3200" dirty="0" smtClean="0">
                <a:latin typeface="Arial" pitchFamily="34" charset="0"/>
                <a:cs typeface="Arial" pitchFamily="34" charset="0"/>
              </a:rPr>
              <a:t>Do animals think?</a:t>
            </a:r>
          </a:p>
          <a:p>
            <a:r>
              <a:rPr lang="en-US" sz="3200" dirty="0" smtClean="0">
                <a:latin typeface="Arial" pitchFamily="34" charset="0"/>
                <a:cs typeface="Arial" pitchFamily="34" charset="0"/>
              </a:rPr>
              <a:t>Do they have consciousness? </a:t>
            </a:r>
          </a:p>
          <a:p>
            <a:endParaRPr lang="en-US" sz="3200" dirty="0" smtClean="0">
              <a:latin typeface="Arial" pitchFamily="34" charset="0"/>
              <a:cs typeface="Arial" pitchFamily="34" charset="0"/>
            </a:endParaRPr>
          </a:p>
          <a:p>
            <a:r>
              <a:rPr lang="en-US" sz="3200" dirty="0" smtClean="0">
                <a:latin typeface="Arial" pitchFamily="34" charset="0"/>
                <a:cs typeface="Arial" pitchFamily="34" charset="0"/>
              </a:rPr>
              <a:t>Or they are just programmed to behave, </a:t>
            </a:r>
          </a:p>
          <a:p>
            <a:r>
              <a:rPr lang="en-US" sz="3200" dirty="0" smtClean="0">
                <a:latin typeface="Arial" pitchFamily="34" charset="0"/>
                <a:cs typeface="Arial" pitchFamily="34" charset="0"/>
              </a:rPr>
              <a:t>like un-thinking robots</a:t>
            </a:r>
          </a:p>
          <a:p>
            <a:r>
              <a:rPr lang="en-US" sz="3200" dirty="0" smtClean="0">
                <a:latin typeface="Arial" pitchFamily="34" charset="0"/>
                <a:cs typeface="Arial" pitchFamily="34" charset="0"/>
              </a:rPr>
              <a:t>   --information processing like</a:t>
            </a:r>
          </a:p>
          <a:p>
            <a:r>
              <a:rPr lang="en-US" sz="3200" dirty="0" smtClean="0">
                <a:latin typeface="Arial" pitchFamily="34" charset="0"/>
                <a:cs typeface="Arial" pitchFamily="34" charset="0"/>
              </a:rPr>
              <a:t>      computer programs</a:t>
            </a:r>
          </a:p>
          <a:p>
            <a:r>
              <a:rPr lang="en-US" sz="3200" dirty="0" smtClean="0">
                <a:latin typeface="Arial" pitchFamily="34" charset="0"/>
                <a:cs typeface="Arial" pitchFamily="34" charset="0"/>
              </a:rPr>
              <a:t>   --no mental state?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2" descr="File:Yin and Yang.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 name="TextBox 6"/>
          <p:cNvSpPr txBox="1"/>
          <p:nvPr/>
        </p:nvSpPr>
        <p:spPr>
          <a:xfrm>
            <a:off x="228600" y="609600"/>
            <a:ext cx="8792792" cy="5509200"/>
          </a:xfrm>
          <a:prstGeom prst="rect">
            <a:avLst/>
          </a:prstGeom>
          <a:noFill/>
        </p:spPr>
        <p:txBody>
          <a:bodyPr wrap="none" rtlCol="0">
            <a:spAutoFit/>
          </a:bodyPr>
          <a:lstStyle/>
          <a:p>
            <a:r>
              <a:rPr lang="en-US" sz="3200" dirty="0" smtClean="0">
                <a:latin typeface="Arial" pitchFamily="34" charset="0"/>
                <a:cs typeface="Arial" pitchFamily="34" charset="0"/>
              </a:rPr>
              <a:t>Criterion of </a:t>
            </a:r>
            <a:r>
              <a:rPr lang="en-US" sz="3200" u="sng" dirty="0" smtClean="0">
                <a:latin typeface="Arial" pitchFamily="34" charset="0"/>
                <a:cs typeface="Arial" pitchFamily="34" charset="0"/>
              </a:rPr>
              <a:t>conscious awareness </a:t>
            </a:r>
            <a:r>
              <a:rPr lang="en-US" sz="3200" dirty="0" smtClean="0">
                <a:latin typeface="Arial" pitchFamily="34" charset="0"/>
                <a:cs typeface="Arial" pitchFamily="34" charset="0"/>
              </a:rPr>
              <a:t>in animals</a:t>
            </a:r>
          </a:p>
          <a:p>
            <a:r>
              <a:rPr lang="en-US" sz="3200" dirty="0" smtClean="0">
                <a:latin typeface="Arial" pitchFamily="34" charset="0"/>
                <a:cs typeface="Arial" pitchFamily="34" charset="0"/>
              </a:rPr>
              <a:t> is </a:t>
            </a:r>
            <a:r>
              <a:rPr lang="en-US" sz="3200" dirty="0" smtClean="0">
                <a:solidFill>
                  <a:srgbClr val="FFFF00"/>
                </a:solidFill>
                <a:latin typeface="Arial" pitchFamily="34" charset="0"/>
                <a:cs typeface="Arial" pitchFamily="34" charset="0"/>
              </a:rPr>
              <a:t>versatile adaptability of behavior to changing</a:t>
            </a:r>
          </a:p>
          <a:p>
            <a:r>
              <a:rPr lang="en-US" sz="3200" dirty="0" smtClean="0">
                <a:solidFill>
                  <a:srgbClr val="FFFF00"/>
                </a:solidFill>
                <a:latin typeface="Arial" pitchFamily="34" charset="0"/>
                <a:cs typeface="Arial" pitchFamily="34" charset="0"/>
              </a:rPr>
              <a:t> circumstances and challenges.</a:t>
            </a:r>
          </a:p>
          <a:p>
            <a:endParaRPr lang="en-US" sz="3200" dirty="0" smtClean="0">
              <a:latin typeface="Arial" pitchFamily="34" charset="0"/>
              <a:cs typeface="Arial" pitchFamily="34" charset="0"/>
            </a:endParaRPr>
          </a:p>
          <a:p>
            <a:r>
              <a:rPr lang="en-US" sz="3200" dirty="0" smtClean="0">
                <a:latin typeface="Arial" pitchFamily="34" charset="0"/>
                <a:cs typeface="Arial" pitchFamily="34" charset="0"/>
              </a:rPr>
              <a:t>  - particularly, when an animal behaves in </a:t>
            </a:r>
          </a:p>
          <a:p>
            <a:r>
              <a:rPr lang="en-US" sz="3200" dirty="0" smtClean="0">
                <a:latin typeface="Arial" pitchFamily="34" charset="0"/>
                <a:cs typeface="Arial" pitchFamily="34" charset="0"/>
              </a:rPr>
              <a:t>    a </a:t>
            </a:r>
            <a:r>
              <a:rPr lang="en-US" sz="3200" u="sng" dirty="0" smtClean="0">
                <a:latin typeface="Arial" pitchFamily="34" charset="0"/>
                <a:cs typeface="Arial" pitchFamily="34" charset="0"/>
              </a:rPr>
              <a:t>novel</a:t>
            </a:r>
            <a:r>
              <a:rPr lang="en-US" sz="3200" dirty="0" smtClean="0">
                <a:latin typeface="Arial" pitchFamily="34" charset="0"/>
                <a:cs typeface="Arial" pitchFamily="34" charset="0"/>
              </a:rPr>
              <a:t> and surprising situation that </a:t>
            </a:r>
          </a:p>
          <a:p>
            <a:r>
              <a:rPr lang="en-US" sz="3200" dirty="0" smtClean="0">
                <a:latin typeface="Arial" pitchFamily="34" charset="0"/>
                <a:cs typeface="Arial" pitchFamily="34" charset="0"/>
              </a:rPr>
              <a:t>    requires specific actions not called for </a:t>
            </a:r>
          </a:p>
          <a:p>
            <a:r>
              <a:rPr lang="en-US" sz="3200" dirty="0" smtClean="0">
                <a:latin typeface="Arial" pitchFamily="34" charset="0"/>
                <a:cs typeface="Arial" pitchFamily="34" charset="0"/>
              </a:rPr>
              <a:t>    under ordinary circumstances. </a:t>
            </a:r>
          </a:p>
          <a:p>
            <a:endParaRPr lang="en-US" sz="3200" dirty="0" smtClean="0">
              <a:latin typeface="Arial" pitchFamily="34" charset="0"/>
              <a:cs typeface="Arial" pitchFamily="34" charset="0"/>
            </a:endParaRPr>
          </a:p>
          <a:p>
            <a:r>
              <a:rPr lang="en-US" sz="3200" dirty="0" smtClean="0">
                <a:latin typeface="Arial" pitchFamily="34" charset="0"/>
                <a:cs typeface="Arial" pitchFamily="34" charset="0"/>
              </a:rPr>
              <a:t>  - requires learning, memory, recognition</a:t>
            </a:r>
          </a:p>
          <a:p>
            <a:r>
              <a:rPr lang="en-US" sz="3200" dirty="0" smtClean="0">
                <a:latin typeface="Arial" pitchFamily="34" charset="0"/>
                <a:cs typeface="Arial" pitchFamily="34" charset="0"/>
              </a:rPr>
              <a:t>      </a:t>
            </a:r>
            <a:endParaRPr lang="en-US" sz="3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8800" y="533400"/>
            <a:ext cx="5614037" cy="3477875"/>
          </a:xfrm>
          <a:prstGeom prst="rect">
            <a:avLst/>
          </a:prstGeom>
          <a:noFill/>
        </p:spPr>
        <p:txBody>
          <a:bodyPr wrap="none" rtlCol="0">
            <a:spAutoFit/>
          </a:bodyPr>
          <a:lstStyle/>
          <a:p>
            <a:pPr algn="ctr"/>
            <a:r>
              <a:rPr lang="en-US" sz="4400" dirty="0" smtClean="0">
                <a:latin typeface="Arial" pitchFamily="34" charset="0"/>
                <a:cs typeface="Arial" pitchFamily="34" charset="0"/>
              </a:rPr>
              <a:t>Study of animal mind:</a:t>
            </a:r>
          </a:p>
          <a:p>
            <a:pPr algn="ctr"/>
            <a:endParaRPr lang="en-US" sz="4400" dirty="0" smtClean="0">
              <a:latin typeface="Arial" pitchFamily="34" charset="0"/>
              <a:cs typeface="Arial" pitchFamily="34" charset="0"/>
            </a:endParaRPr>
          </a:p>
          <a:p>
            <a:pPr algn="ctr"/>
            <a:r>
              <a:rPr lang="en-US" sz="4400" dirty="0">
                <a:latin typeface="Arial" pitchFamily="34" charset="0"/>
                <a:cs typeface="Arial" pitchFamily="34" charset="0"/>
              </a:rPr>
              <a:t>I</a:t>
            </a:r>
            <a:r>
              <a:rPr lang="en-US" sz="4400" dirty="0" smtClean="0">
                <a:latin typeface="Arial" pitchFamily="34" charset="0"/>
                <a:cs typeface="Arial" pitchFamily="34" charset="0"/>
              </a:rPr>
              <a:t>nvertebrates</a:t>
            </a:r>
          </a:p>
          <a:p>
            <a:pPr algn="ctr"/>
            <a:endParaRPr lang="en-US" sz="4400" dirty="0">
              <a:latin typeface="Arial" pitchFamily="34" charset="0"/>
              <a:cs typeface="Arial" pitchFamily="34" charset="0"/>
            </a:endParaRPr>
          </a:p>
          <a:p>
            <a:pPr algn="ctr"/>
            <a:r>
              <a:rPr lang="en-US" sz="4400" dirty="0" smtClean="0">
                <a:latin typeface="Arial" pitchFamily="34" charset="0"/>
                <a:cs typeface="Arial" pitchFamily="34" charset="0"/>
              </a:rPr>
              <a:t> </a:t>
            </a:r>
            <a:endParaRPr lang="en-US" sz="4400" dirty="0">
              <a:latin typeface="Arial" pitchFamily="34" charset="0"/>
              <a:cs typeface="Arial" pitchFamily="34" charset="0"/>
            </a:endParaRPr>
          </a:p>
        </p:txBody>
      </p:sp>
      <p:sp>
        <p:nvSpPr>
          <p:cNvPr id="4" name="TextBox 3"/>
          <p:cNvSpPr txBox="1"/>
          <p:nvPr/>
        </p:nvSpPr>
        <p:spPr>
          <a:xfrm>
            <a:off x="1295400" y="3352800"/>
            <a:ext cx="7315200" cy="1200329"/>
          </a:xfrm>
          <a:prstGeom prst="rect">
            <a:avLst/>
          </a:prstGeom>
          <a:solidFill>
            <a:schemeClr val="bg2">
              <a:lumMod val="75000"/>
            </a:schemeClr>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en-US" sz="3600" dirty="0" smtClean="0">
                <a:latin typeface="Arial" pitchFamily="34" charset="0"/>
                <a:cs typeface="Arial" pitchFamily="34" charset="0"/>
              </a:rPr>
              <a:t>Foraging behavior of honey bees</a:t>
            </a:r>
          </a:p>
          <a:p>
            <a:r>
              <a:rPr lang="en-US" sz="3600" dirty="0" smtClean="0">
                <a:latin typeface="Arial" pitchFamily="34" charset="0"/>
                <a:cs typeface="Arial" pitchFamily="34" charset="0"/>
              </a:rPr>
              <a:t>--Waggle dance…</a:t>
            </a:r>
            <a:endParaRPr lang="en-US" sz="36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42283" y="218182"/>
            <a:ext cx="7927170" cy="1077218"/>
          </a:xfrm>
          <a:prstGeom prst="rect">
            <a:avLst/>
          </a:prstGeom>
          <a:noFill/>
        </p:spPr>
        <p:txBody>
          <a:bodyPr wrap="none" rtlCol="0">
            <a:spAutoFit/>
          </a:bodyPr>
          <a:lstStyle/>
          <a:p>
            <a:pPr algn="ctr"/>
            <a:r>
              <a:rPr lang="en-US" sz="3200" dirty="0" smtClean="0">
                <a:latin typeface="Arial" pitchFamily="34" charset="0"/>
                <a:cs typeface="Arial" pitchFamily="34" charset="0"/>
              </a:rPr>
              <a:t> Killdeer fakes being injured “broken wing” </a:t>
            </a:r>
          </a:p>
          <a:p>
            <a:pPr algn="ctr"/>
            <a:r>
              <a:rPr lang="en-US" sz="3200" dirty="0" smtClean="0">
                <a:latin typeface="Arial" pitchFamily="34" charset="0"/>
                <a:cs typeface="Arial" pitchFamily="34" charset="0"/>
              </a:rPr>
              <a:t>(when a predator approaches its nest)</a:t>
            </a:r>
            <a:endParaRPr lang="en-US" sz="3200" dirty="0">
              <a:latin typeface="Arial" pitchFamily="34" charset="0"/>
              <a:cs typeface="Arial" pitchFamily="34" charset="0"/>
            </a:endParaRPr>
          </a:p>
        </p:txBody>
      </p:sp>
      <p:pic>
        <p:nvPicPr>
          <p:cNvPr id="4" name="A killdeer luring me away from its nest.wmv">
            <a:hlinkClick r:id="" action="ppaction://media"/>
          </p:cNvPr>
          <p:cNvPicPr>
            <a:picLocks noRot="1" noChangeAspect="1"/>
          </p:cNvPicPr>
          <p:nvPr>
            <a:videoFile r:link="rId1"/>
          </p:nvPr>
        </p:nvPicPr>
        <p:blipFill>
          <a:blip r:embed="rId3" cstate="print"/>
          <a:stretch>
            <a:fillRect/>
          </a:stretch>
        </p:blipFill>
        <p:spPr>
          <a:xfrm>
            <a:off x="1447800" y="1314450"/>
            <a:ext cx="6375400" cy="4781550"/>
          </a:xfrm>
          <a:prstGeom prst="rect">
            <a:avLst/>
          </a:prstGeom>
        </p:spPr>
      </p:pic>
      <p:sp>
        <p:nvSpPr>
          <p:cNvPr id="7" name="Rectangle 6"/>
          <p:cNvSpPr/>
          <p:nvPr/>
        </p:nvSpPr>
        <p:spPr>
          <a:xfrm>
            <a:off x="1219200" y="5410200"/>
            <a:ext cx="7086600" cy="1077218"/>
          </a:xfrm>
          <a:prstGeom prst="rect">
            <a:avLst/>
          </a:prstGeom>
        </p:spPr>
        <p:txBody>
          <a:bodyPr wrap="square">
            <a:spAutoFit/>
          </a:bodyPr>
          <a:lstStyle/>
          <a:p>
            <a:r>
              <a:rPr lang="en-US" sz="3200" dirty="0" smtClean="0">
                <a:solidFill>
                  <a:srgbClr val="FFFF00"/>
                </a:solidFill>
                <a:latin typeface="Arial" pitchFamily="34" charset="0"/>
                <a:cs typeface="Arial" pitchFamily="34" charset="0"/>
              </a:rPr>
              <a:t>versatile adaptability of behavior to</a:t>
            </a:r>
          </a:p>
          <a:p>
            <a:r>
              <a:rPr lang="en-US" sz="3200" dirty="0" smtClean="0">
                <a:solidFill>
                  <a:srgbClr val="FFFF00"/>
                </a:solidFill>
                <a:latin typeface="Arial" pitchFamily="34" charset="0"/>
                <a:cs typeface="Arial" pitchFamily="34" charset="0"/>
              </a:rPr>
              <a:t>      changing circumstances</a:t>
            </a:r>
            <a:endParaRPr lang="en-US" sz="32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6183" y="1524000"/>
            <a:ext cx="8884163" cy="4401205"/>
          </a:xfrm>
          <a:prstGeom prst="rect">
            <a:avLst/>
          </a:prstGeom>
          <a:noFill/>
        </p:spPr>
        <p:txBody>
          <a:bodyPr wrap="none" rtlCol="0">
            <a:spAutoFit/>
          </a:bodyPr>
          <a:lstStyle/>
          <a:p>
            <a:pPr algn="ctr"/>
            <a:r>
              <a:rPr lang="en-US" sz="6000" dirty="0" smtClean="0"/>
              <a:t>Animal mind</a:t>
            </a:r>
          </a:p>
          <a:p>
            <a:pPr algn="ctr"/>
            <a:endParaRPr lang="en-US" sz="6000" dirty="0" smtClean="0"/>
          </a:p>
          <a:p>
            <a:pPr algn="ctr"/>
            <a:endParaRPr lang="en-US" sz="6000" dirty="0" smtClean="0"/>
          </a:p>
          <a:p>
            <a:pPr algn="ctr"/>
            <a:r>
              <a:rPr lang="en-US" sz="4000" dirty="0" smtClean="0">
                <a:latin typeface="Arial" pitchFamily="34" charset="0"/>
                <a:cs typeface="Arial" pitchFamily="34" charset="0"/>
              </a:rPr>
              <a:t>(animal cognition and consciousness) </a:t>
            </a:r>
          </a:p>
          <a:p>
            <a:pPr algn="ctr"/>
            <a:endParaRPr lang="en-US" sz="6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7699544" cy="646331"/>
          </a:xfrm>
          <a:prstGeom prst="rect">
            <a:avLst/>
          </a:prstGeom>
          <a:noFill/>
        </p:spPr>
        <p:txBody>
          <a:bodyPr wrap="none" rtlCol="0">
            <a:spAutoFit/>
          </a:bodyPr>
          <a:lstStyle/>
          <a:p>
            <a:r>
              <a:rPr lang="en-US" sz="3600" dirty="0" smtClean="0">
                <a:latin typeface="Arial" pitchFamily="34" charset="0"/>
                <a:cs typeface="Arial" pitchFamily="34" charset="0"/>
              </a:rPr>
              <a:t>Japanese macaques learn new skills</a:t>
            </a:r>
            <a:endParaRPr lang="en-US" sz="3600" dirty="0">
              <a:latin typeface="Arial" pitchFamily="34" charset="0"/>
              <a:cs typeface="Arial" pitchFamily="34" charset="0"/>
            </a:endParaRPr>
          </a:p>
        </p:txBody>
      </p:sp>
      <p:pic>
        <p:nvPicPr>
          <p:cNvPr id="4" name="Monkey Culture_ Japanese snow monkeys washing potatoes.wmv">
            <a:hlinkClick r:id="" action="ppaction://media"/>
          </p:cNvPr>
          <p:cNvPicPr>
            <a:picLocks noRot="1" noChangeAspect="1"/>
          </p:cNvPicPr>
          <p:nvPr>
            <a:videoFile r:link="rId1"/>
          </p:nvPr>
        </p:nvPicPr>
        <p:blipFill>
          <a:blip r:embed="rId3" cstate="print"/>
          <a:stretch>
            <a:fillRect/>
          </a:stretch>
        </p:blipFill>
        <p:spPr>
          <a:xfrm>
            <a:off x="1219200" y="914400"/>
            <a:ext cx="7086600" cy="5314950"/>
          </a:xfrm>
          <a:prstGeom prst="rect">
            <a:avLst/>
          </a:prstGeom>
        </p:spPr>
      </p:pic>
      <p:sp>
        <p:nvSpPr>
          <p:cNvPr id="7" name="Rectangle 6"/>
          <p:cNvSpPr/>
          <p:nvPr/>
        </p:nvSpPr>
        <p:spPr>
          <a:xfrm>
            <a:off x="914400" y="5486400"/>
            <a:ext cx="7924800" cy="1077218"/>
          </a:xfrm>
          <a:prstGeom prst="rect">
            <a:avLst/>
          </a:prstGeom>
        </p:spPr>
        <p:txBody>
          <a:bodyPr wrap="square">
            <a:spAutoFit/>
          </a:bodyPr>
          <a:lstStyle/>
          <a:p>
            <a:r>
              <a:rPr lang="en-US" sz="3200" dirty="0" smtClean="0">
                <a:solidFill>
                  <a:srgbClr val="FFFF00"/>
                </a:solidFill>
                <a:latin typeface="Arial" pitchFamily="34" charset="0"/>
                <a:cs typeface="Arial" pitchFamily="34" charset="0"/>
              </a:rPr>
              <a:t>Conscious thinking: versatile adaptability of behavior to changing circumstances</a:t>
            </a:r>
            <a:endParaRPr lang="en-US" sz="32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533400"/>
            <a:ext cx="6340197" cy="646331"/>
          </a:xfrm>
          <a:prstGeom prst="rect">
            <a:avLst/>
          </a:prstGeom>
          <a:noFill/>
        </p:spPr>
        <p:txBody>
          <a:bodyPr wrap="none" rtlCol="0">
            <a:spAutoFit/>
          </a:bodyPr>
          <a:lstStyle/>
          <a:p>
            <a:r>
              <a:rPr lang="en-US" sz="3600" dirty="0" smtClean="0">
                <a:latin typeface="Arial" pitchFamily="34" charset="0"/>
                <a:cs typeface="Arial" pitchFamily="34" charset="0"/>
              </a:rPr>
              <a:t>The Blue tits open milk bottles</a:t>
            </a:r>
            <a:endParaRPr lang="en-US" sz="3600" dirty="0">
              <a:latin typeface="Arial" pitchFamily="34" charset="0"/>
              <a:cs typeface="Arial" pitchFamily="34" charset="0"/>
            </a:endParaRPr>
          </a:p>
        </p:txBody>
      </p:sp>
      <p:pic>
        <p:nvPicPr>
          <p:cNvPr id="23554" name="Picture 2" descr="Blue Tit (Parus caeruleus) drinking from milk bottle, Europe"/>
          <p:cNvPicPr>
            <a:picLocks noChangeAspect="1" noChangeArrowheads="1"/>
          </p:cNvPicPr>
          <p:nvPr/>
        </p:nvPicPr>
        <p:blipFill>
          <a:blip r:embed="rId2" cstate="print"/>
          <a:srcRect/>
          <a:stretch>
            <a:fillRect/>
          </a:stretch>
        </p:blipFill>
        <p:spPr bwMode="auto">
          <a:xfrm>
            <a:off x="3200400" y="1428750"/>
            <a:ext cx="5105400" cy="5105401"/>
          </a:xfrm>
          <a:prstGeom prst="rect">
            <a:avLst/>
          </a:prstGeom>
          <a:noFill/>
        </p:spPr>
      </p:pic>
      <p:pic>
        <p:nvPicPr>
          <p:cNvPr id="23556" name="Picture 4" descr="http://2.bp.blogspot.com/_dxNA1TGLdvM/TJBXlesqv3I/AAAAAAAACQE/9ibXaWmsENU/s200/bluetit1.jpg"/>
          <p:cNvPicPr>
            <a:picLocks noChangeAspect="1" noChangeArrowheads="1"/>
          </p:cNvPicPr>
          <p:nvPr/>
        </p:nvPicPr>
        <p:blipFill>
          <a:blip r:embed="rId3" cstate="print"/>
          <a:srcRect/>
          <a:stretch>
            <a:fillRect/>
          </a:stretch>
        </p:blipFill>
        <p:spPr bwMode="auto">
          <a:xfrm>
            <a:off x="263106" y="2286000"/>
            <a:ext cx="4121509" cy="32766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96428" y="1600200"/>
            <a:ext cx="6347572" cy="2523768"/>
          </a:xfrm>
          <a:prstGeom prst="rect">
            <a:avLst/>
          </a:prstGeom>
          <a:noFill/>
        </p:spPr>
        <p:txBody>
          <a:bodyPr wrap="none" rtlCol="0">
            <a:spAutoFit/>
          </a:bodyPr>
          <a:lstStyle/>
          <a:p>
            <a:r>
              <a:rPr lang="en-US" sz="4400" dirty="0" smtClean="0">
                <a:latin typeface="Arial" pitchFamily="34" charset="0"/>
                <a:cs typeface="Arial" pitchFamily="34" charset="0"/>
              </a:rPr>
              <a:t>Are blue tits so smart? </a:t>
            </a:r>
          </a:p>
          <a:p>
            <a:endParaRPr lang="en-US" dirty="0"/>
          </a:p>
          <a:p>
            <a:r>
              <a:rPr lang="en-US" sz="3200" dirty="0" smtClean="0"/>
              <a:t>Exercising a combination of insight </a:t>
            </a:r>
          </a:p>
          <a:p>
            <a:r>
              <a:rPr lang="en-US" sz="3200" dirty="0" smtClean="0"/>
              <a:t>and planning;</a:t>
            </a:r>
          </a:p>
          <a:p>
            <a:r>
              <a:rPr lang="en-US" sz="3200" dirty="0"/>
              <a:t>S</a:t>
            </a:r>
            <a:r>
              <a:rPr lang="en-US" sz="3200" dirty="0" smtClean="0"/>
              <a:t>aw an opportunity and exploited it. </a:t>
            </a:r>
            <a:endParaRPr lang="en-US" sz="3200" dirty="0"/>
          </a:p>
        </p:txBody>
      </p:sp>
      <p:pic>
        <p:nvPicPr>
          <p:cNvPr id="22530" name="Picture 2" descr="http://upload.wikimedia.org/wikipedia/commons/thumb/2/29/ParusCaeruleus.jpg/250px-ParusCaeruleus.jpg"/>
          <p:cNvPicPr>
            <a:picLocks noChangeAspect="1" noChangeArrowheads="1"/>
          </p:cNvPicPr>
          <p:nvPr/>
        </p:nvPicPr>
        <p:blipFill>
          <a:blip r:embed="rId2" cstate="print"/>
          <a:srcRect/>
          <a:stretch>
            <a:fillRect/>
          </a:stretch>
        </p:blipFill>
        <p:spPr bwMode="auto">
          <a:xfrm>
            <a:off x="0" y="1524000"/>
            <a:ext cx="2667000" cy="26670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96428" y="1600200"/>
            <a:ext cx="6275116" cy="4985980"/>
          </a:xfrm>
          <a:prstGeom prst="rect">
            <a:avLst/>
          </a:prstGeom>
          <a:noFill/>
        </p:spPr>
        <p:txBody>
          <a:bodyPr wrap="none" rtlCol="0">
            <a:spAutoFit/>
          </a:bodyPr>
          <a:lstStyle/>
          <a:p>
            <a:r>
              <a:rPr lang="en-US" sz="4400" dirty="0" smtClean="0">
                <a:latin typeface="Arial" pitchFamily="34" charset="0"/>
                <a:cs typeface="Arial" pitchFamily="34" charset="0"/>
              </a:rPr>
              <a:t>Are blue tits so smart? </a:t>
            </a:r>
          </a:p>
          <a:p>
            <a:endParaRPr lang="en-US" dirty="0"/>
          </a:p>
          <a:p>
            <a:r>
              <a:rPr lang="en-US" sz="3200" dirty="0" smtClean="0">
                <a:solidFill>
                  <a:srgbClr val="FF0000"/>
                </a:solidFill>
              </a:rPr>
              <a:t>Or</a:t>
            </a:r>
            <a:r>
              <a:rPr lang="en-US" sz="3200" dirty="0" smtClean="0"/>
              <a:t> this behavior is part of their</a:t>
            </a:r>
          </a:p>
          <a:p>
            <a:r>
              <a:rPr lang="en-US" sz="3200" dirty="0" smtClean="0"/>
              <a:t> daily routine behavior (get an insect</a:t>
            </a:r>
          </a:p>
          <a:p>
            <a:r>
              <a:rPr lang="en-US" sz="3200" dirty="0" smtClean="0"/>
              <a:t> hidden in the tree bark), but they</a:t>
            </a:r>
          </a:p>
          <a:p>
            <a:r>
              <a:rPr lang="en-US" sz="3200" dirty="0" smtClean="0"/>
              <a:t> accidentally apply it to the bottle,</a:t>
            </a:r>
          </a:p>
          <a:p>
            <a:r>
              <a:rPr lang="en-US" sz="3200" dirty="0"/>
              <a:t> </a:t>
            </a:r>
            <a:r>
              <a:rPr lang="en-US" sz="3200" dirty="0" smtClean="0"/>
              <a:t>and it works.</a:t>
            </a:r>
          </a:p>
          <a:p>
            <a:endParaRPr lang="en-US" sz="3200" dirty="0" smtClean="0"/>
          </a:p>
          <a:p>
            <a:r>
              <a:rPr lang="en-US" sz="3200" dirty="0" smtClean="0"/>
              <a:t>And this behavior quickly spread </a:t>
            </a:r>
          </a:p>
          <a:p>
            <a:r>
              <a:rPr lang="en-US" sz="3200" dirty="0" smtClean="0"/>
              <a:t>much of England</a:t>
            </a:r>
            <a:endParaRPr lang="en-US" sz="3200" dirty="0"/>
          </a:p>
        </p:txBody>
      </p:sp>
      <p:pic>
        <p:nvPicPr>
          <p:cNvPr id="22530" name="Picture 2" descr="http://upload.wikimedia.org/wikipedia/commons/thumb/2/29/ParusCaeruleus.jpg/250px-ParusCaeruleus.jpg"/>
          <p:cNvPicPr>
            <a:picLocks noChangeAspect="1" noChangeArrowheads="1"/>
          </p:cNvPicPr>
          <p:nvPr/>
        </p:nvPicPr>
        <p:blipFill>
          <a:blip r:embed="rId2" cstate="print"/>
          <a:srcRect/>
          <a:stretch>
            <a:fillRect/>
          </a:stretch>
        </p:blipFill>
        <p:spPr bwMode="auto">
          <a:xfrm>
            <a:off x="0" y="1676400"/>
            <a:ext cx="2667000" cy="26670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95600" y="1447800"/>
            <a:ext cx="4798108" cy="3477875"/>
          </a:xfrm>
          <a:prstGeom prst="rect">
            <a:avLst/>
          </a:prstGeom>
          <a:solidFill>
            <a:schemeClr val="accent1">
              <a:lumMod val="50000"/>
            </a:schemeClr>
          </a:solidFill>
        </p:spPr>
        <p:txBody>
          <a:bodyPr wrap="none" rtlCol="0">
            <a:spAutoFit/>
          </a:bodyPr>
          <a:lstStyle/>
          <a:p>
            <a:r>
              <a:rPr lang="en-US" sz="4400" dirty="0" smtClean="0">
                <a:latin typeface="Arial" pitchFamily="34" charset="0"/>
                <a:cs typeface="Arial" pitchFamily="34" charset="0"/>
              </a:rPr>
              <a:t>Animals are most </a:t>
            </a:r>
          </a:p>
          <a:p>
            <a:r>
              <a:rPr lang="en-US" sz="4400" dirty="0" smtClean="0">
                <a:latin typeface="Arial" pitchFamily="34" charset="0"/>
                <a:cs typeface="Arial" pitchFamily="34" charset="0"/>
              </a:rPr>
              <a:t>“intelligent” to best</a:t>
            </a:r>
          </a:p>
          <a:p>
            <a:r>
              <a:rPr lang="en-US" sz="4400" dirty="0">
                <a:latin typeface="Arial" pitchFamily="34" charset="0"/>
                <a:cs typeface="Arial" pitchFamily="34" charset="0"/>
              </a:rPr>
              <a:t>a</a:t>
            </a:r>
            <a:r>
              <a:rPr lang="en-US" sz="4400" dirty="0" smtClean="0">
                <a:latin typeface="Arial" pitchFamily="34" charset="0"/>
                <a:cs typeface="Arial" pitchFamily="34" charset="0"/>
              </a:rPr>
              <a:t>dapt to its local</a:t>
            </a:r>
          </a:p>
          <a:p>
            <a:r>
              <a:rPr lang="en-US" sz="4400" dirty="0" smtClean="0">
                <a:latin typeface="Arial" pitchFamily="34" charset="0"/>
                <a:cs typeface="Arial" pitchFamily="34" charset="0"/>
              </a:rPr>
              <a:t>species-specific</a:t>
            </a:r>
          </a:p>
          <a:p>
            <a:r>
              <a:rPr lang="en-US" sz="4400" dirty="0" smtClean="0">
                <a:latin typeface="Arial" pitchFamily="34" charset="0"/>
                <a:cs typeface="Arial" pitchFamily="34" charset="0"/>
              </a:rPr>
              <a:t>environment</a:t>
            </a:r>
            <a:r>
              <a:rPr lang="en-US" sz="3200" dirty="0" smtClean="0"/>
              <a:t>.</a:t>
            </a:r>
            <a:endParaRPr lang="en-US" sz="3200" dirty="0"/>
          </a:p>
        </p:txBody>
      </p:sp>
      <p:pic>
        <p:nvPicPr>
          <p:cNvPr id="22530" name="Picture 2" descr="http://upload.wikimedia.org/wikipedia/commons/thumb/2/29/ParusCaeruleus.jpg/250px-ParusCaeruleus.jpg"/>
          <p:cNvPicPr>
            <a:picLocks noChangeAspect="1" noChangeArrowheads="1"/>
          </p:cNvPicPr>
          <p:nvPr/>
        </p:nvPicPr>
        <p:blipFill>
          <a:blip r:embed="rId2" cstate="print"/>
          <a:srcRect/>
          <a:stretch>
            <a:fillRect/>
          </a:stretch>
        </p:blipFill>
        <p:spPr bwMode="auto">
          <a:xfrm>
            <a:off x="0" y="1676400"/>
            <a:ext cx="2667000" cy="26670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2" descr="File:Yin and Yang.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 name="TextBox 6"/>
          <p:cNvSpPr txBox="1"/>
          <p:nvPr/>
        </p:nvSpPr>
        <p:spPr>
          <a:xfrm>
            <a:off x="457200" y="304800"/>
            <a:ext cx="8229600" cy="6124754"/>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5400000" scaled="1"/>
            <a:tileRect/>
          </a:gradFill>
        </p:spPr>
        <p:txBody>
          <a:bodyPr wrap="square" rtlCol="0">
            <a:spAutoFit/>
          </a:bodyPr>
          <a:lstStyle/>
          <a:p>
            <a:r>
              <a:rPr lang="en-US" sz="4000" dirty="0" smtClean="0">
                <a:latin typeface="Arial" pitchFamily="34" charset="0"/>
                <a:cs typeface="Arial" pitchFamily="34" charset="0"/>
              </a:rPr>
              <a:t> How to study animal mind?</a:t>
            </a:r>
          </a:p>
          <a:p>
            <a:endParaRPr lang="en-US" sz="3200" dirty="0" smtClean="0">
              <a:latin typeface="Arial" pitchFamily="34" charset="0"/>
              <a:cs typeface="Arial" pitchFamily="34" charset="0"/>
            </a:endParaRPr>
          </a:p>
          <a:p>
            <a:pPr marL="514350" indent="-514350">
              <a:buAutoNum type="arabicPeriod"/>
            </a:pPr>
            <a:r>
              <a:rPr lang="en-US" sz="3200" dirty="0" smtClean="0">
                <a:latin typeface="Arial" pitchFamily="34" charset="0"/>
                <a:cs typeface="Arial" pitchFamily="34" charset="0"/>
              </a:rPr>
              <a:t>Ecological approach: analyze information</a:t>
            </a:r>
          </a:p>
          <a:p>
            <a:pPr marL="514350" indent="-514350"/>
            <a:r>
              <a:rPr lang="en-US" sz="3200" dirty="0" smtClean="0">
                <a:latin typeface="Arial" pitchFamily="34" charset="0"/>
                <a:cs typeface="Arial" pitchFamily="34" charset="0"/>
              </a:rPr>
              <a:t>  processing animals do in situations of</a:t>
            </a:r>
          </a:p>
          <a:p>
            <a:pPr marL="514350" indent="-514350"/>
            <a:r>
              <a:rPr lang="en-US" sz="3200" dirty="0" smtClean="0">
                <a:latin typeface="Arial" pitchFamily="34" charset="0"/>
                <a:cs typeface="Arial" pitchFamily="34" charset="0"/>
              </a:rPr>
              <a:t>  ecological importance (foraging, </a:t>
            </a:r>
          </a:p>
          <a:p>
            <a:pPr marL="514350" indent="-514350"/>
            <a:r>
              <a:rPr lang="en-US" sz="3200" dirty="0" smtClean="0">
                <a:latin typeface="Arial" pitchFamily="34" charset="0"/>
                <a:cs typeface="Arial" pitchFamily="34" charset="0"/>
              </a:rPr>
              <a:t>  mate choice,  navigation….)</a:t>
            </a:r>
          </a:p>
          <a:p>
            <a:pPr marL="514350" indent="-514350"/>
            <a:endParaRPr lang="en-US" sz="3200" dirty="0" smtClean="0">
              <a:latin typeface="Arial" pitchFamily="34" charset="0"/>
              <a:cs typeface="Arial" pitchFamily="34" charset="0"/>
            </a:endParaRPr>
          </a:p>
          <a:p>
            <a:pPr marL="514350" indent="-514350">
              <a:buAutoNum type="arabicPeriod" startAt="2"/>
            </a:pPr>
            <a:r>
              <a:rPr lang="en-US" sz="3200" dirty="0" smtClean="0">
                <a:latin typeface="Arial" pitchFamily="34" charset="0"/>
                <a:cs typeface="Arial" pitchFamily="34" charset="0"/>
              </a:rPr>
              <a:t>Psychological approach: seeking to</a:t>
            </a:r>
          </a:p>
          <a:p>
            <a:pPr marL="514350" indent="-514350"/>
            <a:r>
              <a:rPr lang="en-US" sz="3200" dirty="0" smtClean="0">
                <a:latin typeface="Arial" pitchFamily="34" charset="0"/>
                <a:cs typeface="Arial" pitchFamily="34" charset="0"/>
              </a:rPr>
              <a:t> understand human-like performance in</a:t>
            </a:r>
          </a:p>
          <a:p>
            <a:pPr marL="514350" indent="-514350"/>
            <a:r>
              <a:rPr lang="en-US" sz="3200" dirty="0" smtClean="0">
                <a:latin typeface="Arial" pitchFamily="34" charset="0"/>
                <a:cs typeface="Arial" pitchFamily="34" charset="0"/>
              </a:rPr>
              <a:t> other species.</a:t>
            </a:r>
          </a:p>
          <a:p>
            <a:pPr marL="514350" indent="-514350"/>
            <a:endParaRPr lang="en-US" sz="3200" dirty="0" smtClean="0">
              <a:latin typeface="Arial" pitchFamily="34" charset="0"/>
              <a:cs typeface="Arial" pitchFamily="34" charset="0"/>
            </a:endParaRPr>
          </a:p>
          <a:p>
            <a:pPr marL="514350" indent="-514350"/>
            <a:r>
              <a:rPr lang="en-US" sz="3200" dirty="0" smtClean="0">
                <a:latin typeface="Arial" pitchFamily="34" charset="0"/>
                <a:cs typeface="Arial" pitchFamily="34" charset="0"/>
              </a:rPr>
              <a:t>Integrating 1 and 2</a:t>
            </a:r>
            <a:endParaRPr lang="en-US" sz="3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57200"/>
            <a:ext cx="8305800" cy="5693866"/>
          </a:xfrm>
          <a:prstGeom prst="rect">
            <a:avLst/>
          </a:prstGeom>
          <a:solidFill>
            <a:schemeClr val="accent1">
              <a:lumMod val="50000"/>
            </a:schemeClr>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sz="4400" dirty="0" smtClean="0">
                <a:effectLst>
                  <a:outerShdw blurRad="38100" dist="38100" dir="2700000" algn="tl">
                    <a:srgbClr val="000000">
                      <a:alpha val="43137"/>
                    </a:srgbClr>
                  </a:outerShdw>
                </a:effectLst>
                <a:latin typeface="Arial" pitchFamily="34" charset="0"/>
                <a:cs typeface="Arial" pitchFamily="34" charset="0"/>
              </a:rPr>
              <a:t>Ecological approach</a:t>
            </a:r>
          </a:p>
          <a:p>
            <a:endParaRPr lang="en-US" sz="3200" dirty="0">
              <a:effectLst>
                <a:outerShdw blurRad="38100" dist="38100" dir="2700000" algn="tl">
                  <a:srgbClr val="000000">
                    <a:alpha val="43137"/>
                  </a:srgbClr>
                </a:outerShdw>
              </a:effectLst>
            </a:endParaRPr>
          </a:p>
          <a:p>
            <a:r>
              <a:rPr lang="en-US" sz="3600" dirty="0" smtClean="0">
                <a:effectLst>
                  <a:outerShdw blurRad="38100" dist="38100" dir="2700000" algn="tl">
                    <a:srgbClr val="000000">
                      <a:alpha val="43137"/>
                    </a:srgbClr>
                  </a:outerShdw>
                </a:effectLst>
                <a:latin typeface="Arial" pitchFamily="34" charset="0"/>
                <a:cs typeface="Arial" pitchFamily="34" charset="0"/>
              </a:rPr>
              <a:t>Understand animal’s </a:t>
            </a:r>
            <a:r>
              <a:rPr lang="en-US" sz="360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natural</a:t>
            </a:r>
            <a:r>
              <a:rPr lang="en-US" sz="3600" dirty="0" smtClean="0">
                <a:effectLst>
                  <a:outerShdw blurRad="38100" dist="38100" dir="2700000" algn="tl">
                    <a:srgbClr val="000000">
                      <a:alpha val="43137"/>
                    </a:srgbClr>
                  </a:outerShdw>
                </a:effectLst>
                <a:latin typeface="Arial" pitchFamily="34" charset="0"/>
                <a:cs typeface="Arial" pitchFamily="34" charset="0"/>
              </a:rPr>
              <a:t> behavior is essential to study their intelligence or mind.</a:t>
            </a:r>
          </a:p>
          <a:p>
            <a:endParaRPr lang="en-US" sz="3600" dirty="0" smtClean="0">
              <a:effectLst>
                <a:outerShdw blurRad="38100" dist="38100" dir="2700000" algn="tl">
                  <a:srgbClr val="000000">
                    <a:alpha val="43137"/>
                  </a:srgbClr>
                </a:outerShdw>
              </a:effectLst>
              <a:latin typeface="Arial" pitchFamily="34" charset="0"/>
              <a:cs typeface="Arial" pitchFamily="34" charset="0"/>
            </a:endParaRPr>
          </a:p>
          <a:p>
            <a:pPr marL="742950" indent="-742950">
              <a:buAutoNum type="alphaUcPeriod"/>
            </a:pPr>
            <a:r>
              <a:rPr lang="en-US" sz="3600" dirty="0" smtClean="0">
                <a:effectLst>
                  <a:outerShdw blurRad="38100" dist="38100" dir="2700000" algn="tl">
                    <a:srgbClr val="000000">
                      <a:alpha val="43137"/>
                    </a:srgbClr>
                  </a:outerShdw>
                </a:effectLst>
                <a:latin typeface="Arial" pitchFamily="34" charset="0"/>
                <a:cs typeface="Arial" pitchFamily="34" charset="0"/>
              </a:rPr>
              <a:t>Observe how animals behave</a:t>
            </a:r>
          </a:p>
          <a:p>
            <a:pPr marL="742950" indent="-742950"/>
            <a:r>
              <a:rPr lang="en-US" sz="3600" dirty="0" smtClean="0">
                <a:effectLst>
                  <a:outerShdw blurRad="38100" dist="38100" dir="2700000" algn="tl">
                    <a:srgbClr val="000000">
                      <a:alpha val="43137"/>
                    </a:srgbClr>
                  </a:outerShdw>
                </a:effectLst>
                <a:latin typeface="Arial" pitchFamily="34" charset="0"/>
                <a:cs typeface="Arial" pitchFamily="34" charset="0"/>
              </a:rPr>
              <a:t>       in nature </a:t>
            </a:r>
            <a:r>
              <a:rPr lang="en-US" sz="3600" dirty="0" smtClean="0">
                <a:effectLst>
                  <a:outerShdw blurRad="38100" dist="38100" dir="2700000" algn="tl">
                    <a:srgbClr val="000000">
                      <a:alpha val="43137"/>
                    </a:srgbClr>
                  </a:outerShdw>
                </a:effectLst>
                <a:latin typeface="Arial" pitchFamily="34" charset="0"/>
                <a:cs typeface="Arial" pitchFamily="34" charset="0"/>
                <a:sym typeface="Wingdings" pitchFamily="2" charset="2"/>
              </a:rPr>
              <a:t> hypothesis testing</a:t>
            </a:r>
            <a:r>
              <a:rPr lang="en-US" sz="3600" dirty="0" smtClean="0">
                <a:effectLst>
                  <a:outerShdw blurRad="38100" dist="38100" dir="2700000" algn="tl">
                    <a:srgbClr val="000000">
                      <a:alpha val="43137"/>
                    </a:srgbClr>
                  </a:outerShdw>
                </a:effectLst>
                <a:latin typeface="Arial" pitchFamily="34" charset="0"/>
                <a:cs typeface="Arial" pitchFamily="34" charset="0"/>
              </a:rPr>
              <a:t>.</a:t>
            </a:r>
          </a:p>
          <a:p>
            <a:pPr marL="742950" indent="-742950"/>
            <a:endParaRPr lang="en-US" sz="3600" dirty="0" smtClean="0">
              <a:effectLst>
                <a:outerShdw blurRad="38100" dist="38100" dir="2700000" algn="tl">
                  <a:srgbClr val="000000">
                    <a:alpha val="43137"/>
                  </a:srgbClr>
                </a:outerShdw>
              </a:effectLst>
              <a:latin typeface="Arial" pitchFamily="34" charset="0"/>
              <a:cs typeface="Arial" pitchFamily="34" charset="0"/>
            </a:endParaRPr>
          </a:p>
          <a:p>
            <a:pPr marL="742950" indent="-742950"/>
            <a:r>
              <a:rPr lang="en-US" sz="3600" dirty="0" smtClean="0">
                <a:effectLst>
                  <a:outerShdw blurRad="38100" dist="38100" dir="2700000" algn="tl">
                    <a:srgbClr val="000000">
                      <a:alpha val="43137"/>
                    </a:srgbClr>
                  </a:outerShdw>
                </a:effectLst>
                <a:latin typeface="Arial" pitchFamily="34" charset="0"/>
                <a:cs typeface="Arial" pitchFamily="34" charset="0"/>
              </a:rPr>
              <a:t>B.  Conduct experiments in lab.</a:t>
            </a:r>
            <a:endParaRPr lang="en-US" sz="3600"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3810000"/>
            <a:ext cx="8363711" cy="3108543"/>
          </a:xfrm>
          <a:prstGeom prst="rect">
            <a:avLst/>
          </a:prstGeom>
        </p:spPr>
        <p:txBody>
          <a:bodyPr wrap="square">
            <a:spAutoFit/>
          </a:bodyPr>
          <a:lstStyle/>
          <a:p>
            <a:r>
              <a:rPr lang="en-US" sz="2800" dirty="0" smtClean="0"/>
              <a:t>Her methods of studying animals in the wild, which emphasized patient observation over long periods of time of both social groups and individual animals, changed not only how chimpanzees as a species are understood, but also how studies of many different kinds of animals are carried out.</a:t>
            </a:r>
            <a:r>
              <a:rPr lang="en-US" sz="2800" dirty="0"/>
              <a:t/>
            </a:r>
            <a:br>
              <a:rPr lang="en-US" sz="2800" dirty="0"/>
            </a:br>
            <a:r>
              <a:rPr lang="en-US" sz="2800" dirty="0" smtClean="0"/>
              <a:t> </a:t>
            </a:r>
            <a:endParaRPr lang="en-US" sz="2800" dirty="0"/>
          </a:p>
        </p:txBody>
      </p:sp>
      <p:pic>
        <p:nvPicPr>
          <p:cNvPr id="5" name="Picture 5"/>
          <p:cNvPicPr>
            <a:picLocks noChangeAspect="1" noChangeArrowheads="1"/>
          </p:cNvPicPr>
          <p:nvPr/>
        </p:nvPicPr>
        <p:blipFill>
          <a:blip r:embed="rId2" cstate="print"/>
          <a:srcRect/>
          <a:stretch>
            <a:fillRect/>
          </a:stretch>
        </p:blipFill>
        <p:spPr bwMode="auto">
          <a:xfrm>
            <a:off x="457200" y="762000"/>
            <a:ext cx="4571999" cy="3023057"/>
          </a:xfrm>
          <a:prstGeom prst="rect">
            <a:avLst/>
          </a:prstGeom>
          <a:noFill/>
          <a:ln w="9525">
            <a:noFill/>
            <a:miter lim="800000"/>
            <a:headEnd/>
            <a:tailEnd/>
          </a:ln>
        </p:spPr>
      </p:pic>
      <p:sp>
        <p:nvSpPr>
          <p:cNvPr id="6" name="TextBox 5"/>
          <p:cNvSpPr txBox="1"/>
          <p:nvPr/>
        </p:nvSpPr>
        <p:spPr>
          <a:xfrm>
            <a:off x="609600" y="228600"/>
            <a:ext cx="8019952" cy="584775"/>
          </a:xfrm>
          <a:prstGeom prst="rect">
            <a:avLst/>
          </a:prstGeom>
          <a:noFill/>
        </p:spPr>
        <p:txBody>
          <a:bodyPr wrap="none" rtlCol="0">
            <a:spAutoFit/>
          </a:bodyPr>
          <a:lstStyle/>
          <a:p>
            <a:r>
              <a:rPr lang="en-US" sz="3200" dirty="0" smtClean="0"/>
              <a:t>Jane </a:t>
            </a:r>
            <a:r>
              <a:rPr lang="en-US" sz="3200" dirty="0" err="1" smtClean="0"/>
              <a:t>Goodall</a:t>
            </a:r>
            <a:r>
              <a:rPr lang="en-US" sz="3200" dirty="0" smtClean="0"/>
              <a:t>: pioneered primatologist (1934~ )</a:t>
            </a:r>
            <a:endParaRPr lang="en-US" sz="3200" dirty="0"/>
          </a:p>
        </p:txBody>
      </p:sp>
      <p:pic>
        <p:nvPicPr>
          <p:cNvPr id="7" name="Picture 2"/>
          <p:cNvPicPr>
            <a:picLocks noChangeAspect="1" noChangeArrowheads="1"/>
          </p:cNvPicPr>
          <p:nvPr/>
        </p:nvPicPr>
        <p:blipFill>
          <a:blip r:embed="rId3" cstate="print"/>
          <a:srcRect/>
          <a:stretch>
            <a:fillRect/>
          </a:stretch>
        </p:blipFill>
        <p:spPr bwMode="auto">
          <a:xfrm>
            <a:off x="5105400" y="762000"/>
            <a:ext cx="3581400" cy="29961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rook by John Harding.jpg"/>
          <p:cNvPicPr>
            <a:picLocks noChangeAspect="1"/>
          </p:cNvPicPr>
          <p:nvPr/>
        </p:nvPicPr>
        <p:blipFill>
          <a:blip r:embed="rId2" cstate="print"/>
          <a:stretch>
            <a:fillRect/>
          </a:stretch>
        </p:blipFill>
        <p:spPr>
          <a:xfrm>
            <a:off x="0" y="0"/>
            <a:ext cx="9144000" cy="6848273"/>
          </a:xfrm>
          <a:prstGeom prst="rect">
            <a:avLst/>
          </a:prstGeom>
        </p:spPr>
      </p:pic>
      <p:sp>
        <p:nvSpPr>
          <p:cNvPr id="2" name="TextBox 1"/>
          <p:cNvSpPr txBox="1"/>
          <p:nvPr/>
        </p:nvSpPr>
        <p:spPr>
          <a:xfrm>
            <a:off x="0" y="1905000"/>
            <a:ext cx="9601200" cy="3046988"/>
          </a:xfrm>
          <a:prstGeom prst="rect">
            <a:avLst/>
          </a:prstGeom>
          <a:solidFill>
            <a:schemeClr val="accent3">
              <a:alpha val="58000"/>
            </a:schemeClr>
          </a:solidFill>
          <a:ln>
            <a:solidFill>
              <a:srgbClr val="7030A0"/>
            </a:solidFill>
          </a:ln>
        </p:spPr>
        <p:txBody>
          <a:bodyPr wrap="square" rtlCol="0">
            <a:spAutoFit/>
          </a:bodyPr>
          <a:lstStyle/>
          <a:p>
            <a:r>
              <a:rPr lang="en-US" sz="3200" dirty="0" smtClean="0">
                <a:latin typeface="Arial" pitchFamily="34" charset="0"/>
                <a:cs typeface="Arial" pitchFamily="34" charset="0"/>
              </a:rPr>
              <a:t>WHO TAUGHT THE RAVEN IN A DROUGHT TO </a:t>
            </a:r>
          </a:p>
          <a:p>
            <a:r>
              <a:rPr lang="en-US" sz="3200" dirty="0" smtClean="0">
                <a:latin typeface="Arial" pitchFamily="34" charset="0"/>
                <a:cs typeface="Arial" pitchFamily="34" charset="0"/>
              </a:rPr>
              <a:t>THROW PEBBLES INTO A HOLLOW TREE, WHERE SHE ESPIED WATER, THAT THE WATER MIGHT RISE SO AS SHE COULD COME TO IT? </a:t>
            </a:r>
          </a:p>
          <a:p>
            <a:endParaRPr lang="en-US" sz="3200" dirty="0">
              <a:latin typeface="Arial" pitchFamily="34" charset="0"/>
              <a:cs typeface="Arial" pitchFamily="34" charset="0"/>
            </a:endParaRPr>
          </a:p>
          <a:p>
            <a:r>
              <a:rPr lang="en-US" sz="3200" dirty="0" smtClean="0">
                <a:latin typeface="Arial" pitchFamily="34" charset="0"/>
                <a:cs typeface="Arial" pitchFamily="34" charset="0"/>
              </a:rPr>
              <a:t>Francis Bacon, 1605</a:t>
            </a:r>
            <a:endParaRPr lang="en-US" sz="3200" dirty="0">
              <a:latin typeface="Arial" pitchFamily="34" charset="0"/>
              <a:cs typeface="Arial" pitchFamily="34" charset="0"/>
            </a:endParaRPr>
          </a:p>
        </p:txBody>
      </p:sp>
      <p:sp>
        <p:nvSpPr>
          <p:cNvPr id="4" name="TextBox 3"/>
          <p:cNvSpPr txBox="1"/>
          <p:nvPr/>
        </p:nvSpPr>
        <p:spPr>
          <a:xfrm>
            <a:off x="0" y="177225"/>
            <a:ext cx="9144000" cy="584775"/>
          </a:xfrm>
          <a:prstGeom prst="rect">
            <a:avLst/>
          </a:prstGeom>
          <a:solidFill>
            <a:schemeClr val="accent1">
              <a:lumMod val="50000"/>
            </a:schemeClr>
          </a:solidFill>
        </p:spPr>
        <p:txBody>
          <a:bodyPr wrap="square" rtlCol="0">
            <a:spAutoFit/>
          </a:bodyPr>
          <a:lstStyle/>
          <a:p>
            <a:r>
              <a:rPr lang="en-US" sz="3200" dirty="0" smtClean="0">
                <a:effectLst>
                  <a:outerShdw blurRad="38100" dist="38100" dir="2700000" algn="tl">
                    <a:srgbClr val="000000">
                      <a:alpha val="43137"/>
                    </a:srgbClr>
                  </a:outerShdw>
                </a:effectLst>
                <a:latin typeface="Arial" pitchFamily="34" charset="0"/>
                <a:cs typeface="Arial" pitchFamily="34" charset="0"/>
              </a:rPr>
              <a:t>  Observation of natural behavior </a:t>
            </a:r>
            <a:r>
              <a:rPr lang="en-US" sz="3200" dirty="0" smtClean="0">
                <a:effectLst>
                  <a:outerShdw blurRad="38100" dist="38100" dir="2700000" algn="tl">
                    <a:srgbClr val="000000">
                      <a:alpha val="43137"/>
                    </a:srgbClr>
                  </a:outerShdw>
                </a:effectLst>
                <a:latin typeface="Arial" pitchFamily="34" charset="0"/>
                <a:cs typeface="Arial" pitchFamily="34" charset="0"/>
                <a:sym typeface="Wingdings" pitchFamily="2" charset="2"/>
              </a:rPr>
              <a:t> Animal mind</a:t>
            </a:r>
            <a:endParaRPr lang="en-US" sz="3200"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703159" y="-1066800"/>
            <a:ext cx="5307241" cy="9067800"/>
          </a:xfrm>
          <a:prstGeom prst="rect">
            <a:avLst/>
          </a:prstGeom>
          <a:noFill/>
          <a:ln w="9525">
            <a:noFill/>
            <a:miter lim="800000"/>
            <a:headEnd/>
            <a:tailEnd/>
          </a:ln>
        </p:spPr>
      </p:pic>
      <p:sp>
        <p:nvSpPr>
          <p:cNvPr id="3" name="TextBox 2"/>
          <p:cNvSpPr txBox="1"/>
          <p:nvPr/>
        </p:nvSpPr>
        <p:spPr>
          <a:xfrm>
            <a:off x="6400800" y="2133600"/>
            <a:ext cx="2448106" cy="1477328"/>
          </a:xfrm>
          <a:prstGeom prst="rect">
            <a:avLst/>
          </a:prstGeom>
          <a:solidFill>
            <a:schemeClr val="bg2">
              <a:lumMod val="75000"/>
            </a:schemeClr>
          </a:solidFill>
        </p:spPr>
        <p:txBody>
          <a:bodyPr wrap="none" rtlCol="0">
            <a:spAutoFit/>
          </a:bodyPr>
          <a:lstStyle/>
          <a:p>
            <a:r>
              <a:rPr lang="en-US" dirty="0" smtClean="0">
                <a:latin typeface="Lucida Calligraphy" pitchFamily="66" charset="0"/>
              </a:rPr>
              <a:t>Thomas </a:t>
            </a:r>
            <a:r>
              <a:rPr lang="en-US" dirty="0" err="1" smtClean="0">
                <a:latin typeface="Lucida Calligraphy" pitchFamily="66" charset="0"/>
              </a:rPr>
              <a:t>Bewick</a:t>
            </a:r>
            <a:endParaRPr lang="en-US" dirty="0" smtClean="0">
              <a:latin typeface="Lucida Calligraphy" pitchFamily="66" charset="0"/>
            </a:endParaRPr>
          </a:p>
          <a:p>
            <a:endParaRPr lang="en-US" dirty="0">
              <a:latin typeface="Lucida Calligraphy" pitchFamily="66" charset="0"/>
            </a:endParaRPr>
          </a:p>
          <a:p>
            <a:r>
              <a:rPr lang="en-US" dirty="0" smtClean="0">
                <a:latin typeface="Lucida Calligraphy" pitchFamily="66" charset="0"/>
              </a:rPr>
              <a:t>Select Fables of </a:t>
            </a:r>
          </a:p>
          <a:p>
            <a:r>
              <a:rPr lang="en-US" dirty="0" smtClean="0">
                <a:latin typeface="Lucida Calligraphy" pitchFamily="66" charset="0"/>
              </a:rPr>
              <a:t>Aesop and others, </a:t>
            </a:r>
          </a:p>
          <a:p>
            <a:r>
              <a:rPr lang="en-US" dirty="0" smtClean="0">
                <a:latin typeface="Lucida Calligraphy" pitchFamily="66" charset="0"/>
              </a:rPr>
              <a:t>1784</a:t>
            </a:r>
            <a:endParaRPr lang="en-US" dirty="0">
              <a:latin typeface="Lucida Calligraphy" pitchFamily="66"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0600" y="533400"/>
            <a:ext cx="7391400" cy="2308324"/>
          </a:xfrm>
          <a:prstGeom prst="rect">
            <a:avLst/>
          </a:prstGeom>
          <a:noFill/>
        </p:spPr>
        <p:txBody>
          <a:bodyPr wrap="square" rtlCol="0">
            <a:spAutoFit/>
          </a:bodyPr>
          <a:lstStyle/>
          <a:p>
            <a:pPr algn="ctr"/>
            <a:r>
              <a:rPr lang="en-US" sz="4400" dirty="0" smtClean="0">
                <a:latin typeface="Arial" pitchFamily="34" charset="0"/>
                <a:cs typeface="Arial" pitchFamily="34" charset="0"/>
              </a:rPr>
              <a:t>What is cognition? </a:t>
            </a:r>
          </a:p>
          <a:p>
            <a:pPr algn="ctr"/>
            <a:r>
              <a:rPr lang="en-US" sz="2800" dirty="0" smtClean="0">
                <a:latin typeface="Arial" pitchFamily="34" charset="0"/>
                <a:cs typeface="Arial" pitchFamily="34" charset="0"/>
              </a:rPr>
              <a:t>the activities of thinking, understanding, </a:t>
            </a:r>
          </a:p>
          <a:p>
            <a:pPr algn="ctr"/>
            <a:r>
              <a:rPr lang="en-US" sz="2800" dirty="0" smtClean="0">
                <a:latin typeface="Arial" pitchFamily="34" charset="0"/>
                <a:cs typeface="Arial" pitchFamily="34" charset="0"/>
              </a:rPr>
              <a:t>learning, and remembering (Webster’s)</a:t>
            </a:r>
          </a:p>
          <a:p>
            <a:pPr algn="ctr"/>
            <a:endParaRPr lang="en-US" sz="4400" dirty="0">
              <a:latin typeface="Arial" pitchFamily="34" charset="0"/>
              <a:cs typeface="Arial" pitchFamily="34" charset="0"/>
            </a:endParaRPr>
          </a:p>
        </p:txBody>
      </p:sp>
      <p:sp>
        <p:nvSpPr>
          <p:cNvPr id="3" name="TextBox 2"/>
          <p:cNvSpPr txBox="1"/>
          <p:nvPr/>
        </p:nvSpPr>
        <p:spPr>
          <a:xfrm>
            <a:off x="685800" y="2817435"/>
            <a:ext cx="7619971" cy="2923877"/>
          </a:xfrm>
          <a:prstGeom prst="rect">
            <a:avLst/>
          </a:prstGeom>
          <a:solidFill>
            <a:schemeClr val="bg2">
              <a:lumMod val="75000"/>
            </a:schemeClr>
          </a:solidFill>
        </p:spPr>
        <p:txBody>
          <a:bodyPr wrap="none" rtlCol="0">
            <a:spAutoFit/>
          </a:bodyPr>
          <a:lstStyle/>
          <a:p>
            <a:r>
              <a:rPr lang="en-US" sz="4400" dirty="0" smtClean="0">
                <a:latin typeface="Arial" pitchFamily="34" charset="0"/>
                <a:cs typeface="Arial" pitchFamily="34" charset="0"/>
              </a:rPr>
              <a:t>What is animal cognition?</a:t>
            </a:r>
          </a:p>
          <a:p>
            <a:r>
              <a:rPr lang="en-US" sz="2800" dirty="0" smtClean="0">
                <a:latin typeface="Arial" pitchFamily="34" charset="0"/>
                <a:cs typeface="Arial" pitchFamily="34" charset="0"/>
              </a:rPr>
              <a:t>Animal cognition refers to the mechanisms </a:t>
            </a:r>
          </a:p>
          <a:p>
            <a:r>
              <a:rPr lang="en-US" sz="2800" dirty="0" smtClean="0">
                <a:latin typeface="Arial" pitchFamily="34" charset="0"/>
                <a:cs typeface="Arial" pitchFamily="34" charset="0"/>
              </a:rPr>
              <a:t>by which animals acquire, process, store, </a:t>
            </a:r>
          </a:p>
          <a:p>
            <a:r>
              <a:rPr lang="en-US" sz="2800" dirty="0" smtClean="0">
                <a:latin typeface="Arial" pitchFamily="34" charset="0"/>
                <a:cs typeface="Arial" pitchFamily="34" charset="0"/>
              </a:rPr>
              <a:t>and act on information from the environment.</a:t>
            </a:r>
          </a:p>
          <a:p>
            <a:r>
              <a:rPr lang="en-US" sz="2800" dirty="0" smtClean="0">
                <a:latin typeface="Arial" pitchFamily="34" charset="0"/>
                <a:cs typeface="Arial" pitchFamily="34" charset="0"/>
              </a:rPr>
              <a:t>-- animals process information.</a:t>
            </a:r>
          </a:p>
          <a:p>
            <a:r>
              <a:rPr lang="en-US" sz="2800" dirty="0" smtClean="0">
                <a:latin typeface="Arial" pitchFamily="34" charset="0"/>
                <a:cs typeface="Arial" pitchFamily="34" charset="0"/>
              </a:rPr>
              <a:t>perception, learning, memory, decision-making</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jpg"/>
          <p:cNvPicPr>
            <a:picLocks noChangeAspect="1"/>
          </p:cNvPicPr>
          <p:nvPr/>
        </p:nvPicPr>
        <p:blipFill>
          <a:blip r:embed="rId2" cstate="print"/>
          <a:stretch>
            <a:fillRect/>
          </a:stretch>
        </p:blipFill>
        <p:spPr>
          <a:xfrm>
            <a:off x="3048000" y="1295400"/>
            <a:ext cx="5943600" cy="4851200"/>
          </a:xfrm>
          <a:prstGeom prst="rect">
            <a:avLst/>
          </a:prstGeom>
        </p:spPr>
      </p:pic>
      <p:sp>
        <p:nvSpPr>
          <p:cNvPr id="7" name="TextBox 6"/>
          <p:cNvSpPr txBox="1"/>
          <p:nvPr/>
        </p:nvSpPr>
        <p:spPr>
          <a:xfrm>
            <a:off x="609600" y="152400"/>
            <a:ext cx="7849906" cy="769441"/>
          </a:xfrm>
          <a:prstGeom prst="rect">
            <a:avLst/>
          </a:prstGeom>
          <a:noFill/>
        </p:spPr>
        <p:txBody>
          <a:bodyPr wrap="none" rtlCol="0">
            <a:spAutoFit/>
          </a:bodyPr>
          <a:lstStyle/>
          <a:p>
            <a:r>
              <a:rPr lang="en-US" sz="4400" dirty="0" smtClean="0"/>
              <a:t>2. Conduct experiments in the lab</a:t>
            </a:r>
            <a:endParaRPr lang="en-US" sz="4400" dirty="0"/>
          </a:p>
        </p:txBody>
      </p:sp>
      <p:pic>
        <p:nvPicPr>
          <p:cNvPr id="8" name="Picture 7" descr="rook by John Harding.jpg"/>
          <p:cNvPicPr>
            <a:picLocks noChangeAspect="1"/>
          </p:cNvPicPr>
          <p:nvPr/>
        </p:nvPicPr>
        <p:blipFill>
          <a:blip r:embed="rId3" cstate="print"/>
          <a:stretch>
            <a:fillRect/>
          </a:stretch>
        </p:blipFill>
        <p:spPr>
          <a:xfrm>
            <a:off x="0" y="2286000"/>
            <a:ext cx="2848841" cy="2133600"/>
          </a:xfrm>
          <a:prstGeom prst="rect">
            <a:avLst/>
          </a:prstGeom>
        </p:spPr>
      </p:pic>
      <p:sp>
        <p:nvSpPr>
          <p:cNvPr id="9" name="TextBox 8"/>
          <p:cNvSpPr txBox="1"/>
          <p:nvPr/>
        </p:nvSpPr>
        <p:spPr>
          <a:xfrm>
            <a:off x="838200" y="4495800"/>
            <a:ext cx="914674" cy="523220"/>
          </a:xfrm>
          <a:prstGeom prst="rect">
            <a:avLst/>
          </a:prstGeom>
          <a:noFill/>
        </p:spPr>
        <p:txBody>
          <a:bodyPr wrap="none" rtlCol="0">
            <a:spAutoFit/>
          </a:bodyPr>
          <a:lstStyle/>
          <a:p>
            <a:r>
              <a:rPr lang="en-US" sz="2800" dirty="0" smtClean="0"/>
              <a:t>Rook</a:t>
            </a:r>
            <a:endParaRPr lang="en-US" sz="28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9076" y="152400"/>
            <a:ext cx="9225924" cy="646331"/>
          </a:xfrm>
          <a:prstGeom prst="rect">
            <a:avLst/>
          </a:prstGeom>
          <a:noFill/>
        </p:spPr>
        <p:txBody>
          <a:bodyPr wrap="none" rtlCol="0">
            <a:spAutoFit/>
          </a:bodyPr>
          <a:lstStyle/>
          <a:p>
            <a:r>
              <a:rPr lang="en-US" sz="3600" dirty="0" smtClean="0"/>
              <a:t>How does the rook (crow family) get the worm? </a:t>
            </a:r>
            <a:endParaRPr lang="en-US" sz="3600" dirty="0"/>
          </a:p>
        </p:txBody>
      </p:sp>
      <p:pic>
        <p:nvPicPr>
          <p:cNvPr id="4" name="Rook_using_stones_to_raise_water_level_to_reach_a_floating_worm.wmv">
            <a:hlinkClick r:id="" action="ppaction://media"/>
          </p:cNvPr>
          <p:cNvPicPr>
            <a:picLocks noRot="1" noChangeAspect="1"/>
          </p:cNvPicPr>
          <p:nvPr>
            <a:videoFile r:link="rId1"/>
          </p:nvPr>
        </p:nvPicPr>
        <p:blipFill>
          <a:blip r:embed="rId3" cstate="print"/>
          <a:stretch>
            <a:fillRect/>
          </a:stretch>
        </p:blipFill>
        <p:spPr>
          <a:xfrm>
            <a:off x="1066800" y="914400"/>
            <a:ext cx="7162800" cy="5372100"/>
          </a:xfrm>
          <a:prstGeom prst="rect">
            <a:avLst/>
          </a:prstGeom>
        </p:spPr>
      </p:pic>
      <p:sp>
        <p:nvSpPr>
          <p:cNvPr id="7" name="Rectangle 6"/>
          <p:cNvSpPr/>
          <p:nvPr/>
        </p:nvSpPr>
        <p:spPr>
          <a:xfrm>
            <a:off x="914400" y="5486400"/>
            <a:ext cx="7924800" cy="1077218"/>
          </a:xfrm>
          <a:prstGeom prst="rect">
            <a:avLst/>
          </a:prstGeom>
        </p:spPr>
        <p:txBody>
          <a:bodyPr wrap="square">
            <a:spAutoFit/>
          </a:bodyPr>
          <a:lstStyle/>
          <a:p>
            <a:r>
              <a:rPr lang="en-US" sz="3200" dirty="0" smtClean="0">
                <a:solidFill>
                  <a:srgbClr val="FFFF00"/>
                </a:solidFill>
                <a:latin typeface="Arial" pitchFamily="34" charset="0"/>
                <a:cs typeface="Arial" pitchFamily="34" charset="0"/>
              </a:rPr>
              <a:t>Conscious thinking: versatile adaptability of behavior to changing circumstances</a:t>
            </a:r>
            <a:endParaRPr lang="en-US" sz="32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066800"/>
            <a:ext cx="6553200" cy="5334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p:cNvPicPr>
            <a:picLocks noChangeAspect="1" noChangeArrowheads="1"/>
          </p:cNvPicPr>
          <p:nvPr/>
        </p:nvPicPr>
        <p:blipFill>
          <a:blip r:embed="rId2" cstate="print"/>
          <a:srcRect/>
          <a:stretch>
            <a:fillRect/>
          </a:stretch>
        </p:blipFill>
        <p:spPr bwMode="auto">
          <a:xfrm>
            <a:off x="2362200" y="1219200"/>
            <a:ext cx="3733800" cy="5008270"/>
          </a:xfrm>
          <a:prstGeom prst="rect">
            <a:avLst/>
          </a:prstGeom>
          <a:noFill/>
          <a:ln w="9525">
            <a:noFill/>
            <a:miter lim="800000"/>
            <a:headEnd/>
            <a:tailEnd/>
          </a:ln>
        </p:spPr>
      </p:pic>
      <p:sp>
        <p:nvSpPr>
          <p:cNvPr id="5" name="Rectangle 4"/>
          <p:cNvSpPr/>
          <p:nvPr/>
        </p:nvSpPr>
        <p:spPr>
          <a:xfrm>
            <a:off x="990600" y="228600"/>
            <a:ext cx="7543800" cy="830997"/>
          </a:xfrm>
          <a:prstGeom prst="rect">
            <a:avLst/>
          </a:prstGeom>
        </p:spPr>
        <p:txBody>
          <a:bodyPr wrap="square">
            <a:spAutoFit/>
          </a:bodyPr>
          <a:lstStyle/>
          <a:p>
            <a:r>
              <a:rPr lang="en-US" sz="2400" dirty="0" smtClean="0">
                <a:latin typeface="Arial" pitchFamily="34" charset="0"/>
                <a:cs typeface="Arial" pitchFamily="34" charset="0"/>
              </a:rPr>
              <a:t>Rook puts in the exact number of stones needed to</a:t>
            </a:r>
          </a:p>
          <a:p>
            <a:r>
              <a:rPr lang="en-US" sz="2400" dirty="0" smtClean="0">
                <a:latin typeface="Arial" pitchFamily="34" charset="0"/>
                <a:cs typeface="Arial" pitchFamily="34" charset="0"/>
              </a:rPr>
              <a:t>    raise the water level to a reachable height</a:t>
            </a:r>
            <a:endParaRPr lang="en-US"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Wan-chun Liu\Desktop\1213 2012\ape-genius-prog.jpg"/>
          <p:cNvPicPr>
            <a:picLocks noChangeAspect="1" noChangeArrowheads="1"/>
          </p:cNvPicPr>
          <p:nvPr/>
        </p:nvPicPr>
        <p:blipFill>
          <a:blip r:embed="rId2" cstate="print"/>
          <a:srcRect/>
          <a:stretch>
            <a:fillRect/>
          </a:stretch>
        </p:blipFill>
        <p:spPr bwMode="auto">
          <a:xfrm>
            <a:off x="990600" y="1143000"/>
            <a:ext cx="7543800" cy="4247488"/>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0" y="181957"/>
            <a:ext cx="9601200" cy="6494085"/>
          </a:xfrm>
          <a:prstGeom prst="rect">
            <a:avLst/>
          </a:prstGeom>
          <a:solidFill>
            <a:schemeClr val="tx2">
              <a:lumMod val="10000"/>
            </a:schemeClr>
          </a:solidFill>
          <a:ln w="9525">
            <a:solidFill>
              <a:schemeClr val="accent1">
                <a:lumMod val="50000"/>
              </a:schemeClr>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39700" algn="l"/>
                <a:tab pos="457200" algn="l"/>
              </a:tabLst>
            </a:pPr>
            <a:r>
              <a:rPr lang="en-US" sz="3200" dirty="0" smtClean="0">
                <a:latin typeface="Calibri" pitchFamily="34" charset="0"/>
                <a:ea typeface="Calibri" pitchFamily="34" charset="0"/>
                <a:cs typeface="Verdana" pitchFamily="34" charset="0"/>
              </a:rPr>
              <a:t>1. </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How is imitation </a:t>
            </a:r>
            <a:r>
              <a:rPr kumimoji="0" lang="en-US" sz="3200" b="0" i="0" u="none" strike="noStrike" cap="none" normalizeH="0" baseline="0" dirty="0" smtClean="0">
                <a:ln>
                  <a:noFill/>
                </a:ln>
                <a:solidFill>
                  <a:srgbClr val="FF0000"/>
                </a:solidFill>
                <a:effectLst/>
                <a:latin typeface="Calibri" pitchFamily="34" charset="0"/>
                <a:ea typeface="Calibri" pitchFamily="34" charset="0"/>
                <a:cs typeface="Verdana" pitchFamily="34" charset="0"/>
              </a:rPr>
              <a:t>similar</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and </a:t>
            </a:r>
            <a:r>
              <a:rPr kumimoji="0" lang="en-US" sz="3200" b="0" i="0" u="none" strike="noStrike" cap="none" normalizeH="0" baseline="0" dirty="0" smtClean="0">
                <a:ln>
                  <a:noFill/>
                </a:ln>
                <a:solidFill>
                  <a:srgbClr val="FF0000"/>
                </a:solidFill>
                <a:effectLst/>
                <a:latin typeface="Calibri" pitchFamily="34" charset="0"/>
                <a:ea typeface="Calibri" pitchFamily="34" charset="0"/>
                <a:cs typeface="Verdana" pitchFamily="34" charset="0"/>
              </a:rPr>
              <a:t>different</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in apes and in</a:t>
            </a: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lang="en-US" sz="3200" dirty="0" smtClean="0">
                <a:latin typeface="Calibri" pitchFamily="34" charset="0"/>
                <a:ea typeface="Calibri" pitchFamily="34" charset="0"/>
                <a:cs typeface="Verdana" pitchFamily="34" charset="0"/>
              </a:rPr>
              <a:t>   </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humans? </a:t>
            </a:r>
            <a:endParaRPr kumimoji="0" lang="en-U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2. How is cooperation </a:t>
            </a:r>
            <a:r>
              <a:rPr kumimoji="0" lang="en-US" sz="3200" b="0" i="0" u="none" strike="noStrike" cap="none" normalizeH="0" baseline="0" dirty="0" smtClean="0">
                <a:ln>
                  <a:noFill/>
                </a:ln>
                <a:solidFill>
                  <a:srgbClr val="FF0000"/>
                </a:solidFill>
                <a:effectLst/>
                <a:latin typeface="Calibri" pitchFamily="34" charset="0"/>
                <a:ea typeface="Calibri" pitchFamily="34" charset="0"/>
                <a:cs typeface="Verdana" pitchFamily="34" charset="0"/>
              </a:rPr>
              <a:t>similar</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and </a:t>
            </a:r>
            <a:r>
              <a:rPr kumimoji="0" lang="en-US" sz="3200" b="0" i="0" u="none" strike="noStrike" cap="none" normalizeH="0" baseline="0" dirty="0" smtClean="0">
                <a:ln>
                  <a:noFill/>
                </a:ln>
                <a:solidFill>
                  <a:srgbClr val="FF0000"/>
                </a:solidFill>
                <a:effectLst/>
                <a:latin typeface="Calibri" pitchFamily="34" charset="0"/>
                <a:ea typeface="Calibri" pitchFamily="34" charset="0"/>
                <a:cs typeface="Verdana" pitchFamily="34" charset="0"/>
              </a:rPr>
              <a:t>different</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in apes and</a:t>
            </a: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lang="en-US" sz="3200" dirty="0" smtClean="0">
                <a:latin typeface="Calibri" pitchFamily="34" charset="0"/>
                <a:ea typeface="Calibri" pitchFamily="34" charset="0"/>
                <a:cs typeface="Verdana" pitchFamily="34" charset="0"/>
              </a:rPr>
              <a:t>   </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in humans? </a:t>
            </a:r>
            <a:endParaRPr kumimoji="0" lang="en-U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3. How is communication </a:t>
            </a:r>
            <a:r>
              <a:rPr kumimoji="0" lang="en-US" sz="3200" b="0" i="0" u="none" strike="noStrike" cap="none" normalizeH="0" baseline="0" dirty="0" smtClean="0">
                <a:ln>
                  <a:noFill/>
                </a:ln>
                <a:solidFill>
                  <a:srgbClr val="FF0000"/>
                </a:solidFill>
                <a:effectLst/>
                <a:latin typeface="Calibri" pitchFamily="34" charset="0"/>
                <a:ea typeface="Calibri" pitchFamily="34" charset="0"/>
                <a:cs typeface="Verdana" pitchFamily="34" charset="0"/>
              </a:rPr>
              <a:t>similar</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and </a:t>
            </a:r>
            <a:r>
              <a:rPr kumimoji="0" lang="en-US" sz="3200" b="0" i="0" u="none" strike="noStrike" cap="none" normalizeH="0" baseline="0" dirty="0" smtClean="0">
                <a:ln>
                  <a:noFill/>
                </a:ln>
                <a:solidFill>
                  <a:srgbClr val="FF0000"/>
                </a:solidFill>
                <a:effectLst/>
                <a:latin typeface="Calibri" pitchFamily="34" charset="0"/>
                <a:ea typeface="Calibri" pitchFamily="34" charset="0"/>
                <a:cs typeface="Verdana" pitchFamily="34" charset="0"/>
              </a:rPr>
              <a:t>different</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in apes</a:t>
            </a: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lang="en-US" sz="3200" dirty="0" smtClean="0">
                <a:latin typeface="Calibri" pitchFamily="34" charset="0"/>
                <a:ea typeface="Calibri" pitchFamily="34" charset="0"/>
                <a:cs typeface="Verdana" pitchFamily="34" charset="0"/>
              </a:rPr>
              <a:t>   </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and in humans? </a:t>
            </a:r>
            <a:endParaRPr kumimoji="0" lang="en-U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4. What evidence supports the concept that chimps</a:t>
            </a: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lang="en-US" sz="3200" dirty="0" smtClean="0">
                <a:latin typeface="Calibri" pitchFamily="34" charset="0"/>
                <a:ea typeface="Calibri" pitchFamily="34" charset="0"/>
                <a:cs typeface="Verdana" pitchFamily="34" charset="0"/>
              </a:rPr>
              <a:t>   </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exhibit signs of intelligence similar to that of humans? </a:t>
            </a:r>
            <a:r>
              <a:rPr kumimoji="0" lang="en-US" sz="3200" b="0" i="1" u="none" strike="noStrike" cap="none" normalizeH="0" baseline="0" dirty="0" smtClean="0">
                <a:ln>
                  <a:noFill/>
                </a:ln>
                <a:solidFill>
                  <a:schemeClr val="tx1"/>
                </a:solidFill>
                <a:effectLst/>
                <a:latin typeface="Calibri" pitchFamily="34" charset="0"/>
                <a:ea typeface="Calibri" pitchFamily="34" charset="0"/>
                <a:cs typeface="Verdana" pitchFamily="34" charset="0"/>
              </a:rPr>
              <a:t> </a:t>
            </a:r>
            <a:endParaRPr kumimoji="0" lang="en-U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5. What are some abilities that humans have that set</a:t>
            </a: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lang="en-US" sz="3200" dirty="0" smtClean="0">
                <a:latin typeface="Calibri" pitchFamily="34" charset="0"/>
                <a:ea typeface="Calibri" pitchFamily="34" charset="0"/>
                <a:cs typeface="Verdana" pitchFamily="34" charset="0"/>
              </a:rPr>
              <a:t>   </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  them apart from apes?</a:t>
            </a:r>
            <a:endParaRPr kumimoji="0" lang="en-U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6. Which experiments or field observations and</a:t>
            </a:r>
            <a:r>
              <a:rPr kumimoji="0" lang="en-US" sz="3200" b="0" i="0" u="none" strike="noStrike" cap="none" normalizeH="0" dirty="0" smtClean="0">
                <a:ln>
                  <a:noFill/>
                </a:ln>
                <a:solidFill>
                  <a:schemeClr val="tx1"/>
                </a:solidFill>
                <a:effectLst/>
                <a:latin typeface="Calibri" pitchFamily="34" charset="0"/>
                <a:ea typeface="Calibri" pitchFamily="34" charset="0"/>
                <a:cs typeface="Verdana"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r>
              <a:rPr lang="en-US" sz="3200" dirty="0" smtClean="0">
                <a:latin typeface="Calibri" pitchFamily="34" charset="0"/>
                <a:ea typeface="Calibri" pitchFamily="34" charset="0"/>
                <a:cs typeface="Verdana" pitchFamily="34" charset="0"/>
              </a:rPr>
              <a:t>   </a:t>
            </a:r>
            <a:r>
              <a:rPr kumimoji="0" lang="en-US" sz="3200" b="0" i="0" u="none" strike="noStrike" cap="none" normalizeH="0" dirty="0" smtClean="0">
                <a:ln>
                  <a:noFill/>
                </a:ln>
                <a:solidFill>
                  <a:schemeClr val="tx1"/>
                </a:solidFill>
                <a:effectLst/>
                <a:latin typeface="Calibri" pitchFamily="34" charset="0"/>
                <a:ea typeface="Calibri" pitchFamily="34" charset="0"/>
                <a:cs typeface="Verdana" pitchFamily="34" charset="0"/>
              </a:rPr>
              <a:t>  </a:t>
            </a:r>
            <a:r>
              <a:rPr kumimoji="0" lang="en-US" sz="3200" b="0" i="0" u="none" strike="noStrike" cap="none" normalizeH="0" baseline="0" dirty="0" smtClean="0">
                <a:ln>
                  <a:noFill/>
                </a:ln>
                <a:solidFill>
                  <a:schemeClr val="tx1"/>
                </a:solidFill>
                <a:effectLst/>
                <a:latin typeface="Calibri" pitchFamily="34" charset="0"/>
                <a:ea typeface="Calibri" pitchFamily="34" charset="0"/>
                <a:cs typeface="Verdana" pitchFamily="34" charset="0"/>
              </a:rPr>
              <a:t>conclusions did you think were least valid? Why?</a:t>
            </a:r>
            <a:endParaRPr kumimoji="0" lang="en-US" sz="32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39700" algn="l"/>
                <a:tab pos="457200" algn="l"/>
              </a:tabLst>
            </a:pPr>
            <a:endParaRPr kumimoji="0" lang="en-US" sz="32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304800"/>
            <a:ext cx="6400800" cy="5386090"/>
          </a:xfrm>
          <a:prstGeom prst="rect">
            <a:avLst/>
          </a:prstGeom>
          <a:solidFill>
            <a:schemeClr val="bg2">
              <a:lumMod val="75000"/>
            </a:schemeClr>
          </a:solidFill>
        </p:spPr>
        <p:txBody>
          <a:bodyPr wrap="square" rtlCol="0">
            <a:spAutoFit/>
          </a:bodyPr>
          <a:lstStyle/>
          <a:p>
            <a:pPr algn="ctr"/>
            <a:r>
              <a:rPr lang="en-US" sz="4000" dirty="0" smtClean="0">
                <a:latin typeface="Arial" pitchFamily="34" charset="0"/>
                <a:cs typeface="Arial" pitchFamily="34" charset="0"/>
              </a:rPr>
              <a:t>Study social intelligence</a:t>
            </a:r>
          </a:p>
          <a:p>
            <a:pPr algn="ctr"/>
            <a:r>
              <a:rPr lang="en-US" sz="4000" dirty="0" smtClean="0">
                <a:latin typeface="Arial" pitchFamily="34" charset="0"/>
                <a:cs typeface="Arial" pitchFamily="34" charset="0"/>
              </a:rPr>
              <a:t>reveals animal mind</a:t>
            </a:r>
          </a:p>
          <a:p>
            <a:pPr algn="ctr"/>
            <a:endParaRPr lang="en-US" sz="4800" dirty="0"/>
          </a:p>
          <a:p>
            <a:r>
              <a:rPr lang="en-US" sz="3600" dirty="0" smtClean="0">
                <a:latin typeface="Arial" pitchFamily="34" charset="0"/>
                <a:cs typeface="Arial" pitchFamily="34" charset="0"/>
              </a:rPr>
              <a:t>Social animals show: </a:t>
            </a:r>
          </a:p>
          <a:p>
            <a:r>
              <a:rPr lang="en-US" sz="3600" dirty="0" smtClean="0">
                <a:solidFill>
                  <a:schemeClr val="tx2">
                    <a:lumMod val="75000"/>
                  </a:schemeClr>
                </a:solidFill>
                <a:latin typeface="Arial" pitchFamily="34" charset="0"/>
                <a:cs typeface="Arial" pitchFamily="34" charset="0"/>
              </a:rPr>
              <a:t>Mutualism</a:t>
            </a:r>
          </a:p>
          <a:p>
            <a:r>
              <a:rPr lang="en-US" sz="3600" dirty="0" smtClean="0">
                <a:solidFill>
                  <a:schemeClr val="tx2">
                    <a:lumMod val="75000"/>
                  </a:schemeClr>
                </a:solidFill>
                <a:latin typeface="Arial" pitchFamily="34" charset="0"/>
                <a:cs typeface="Arial" pitchFamily="34" charset="0"/>
              </a:rPr>
              <a:t>Reciprocity </a:t>
            </a:r>
          </a:p>
          <a:p>
            <a:r>
              <a:rPr lang="en-US" sz="3600" dirty="0" smtClean="0">
                <a:solidFill>
                  <a:schemeClr val="tx2">
                    <a:lumMod val="75000"/>
                  </a:schemeClr>
                </a:solidFill>
                <a:latin typeface="Arial" pitchFamily="34" charset="0"/>
                <a:cs typeface="Arial" pitchFamily="34" charset="0"/>
              </a:rPr>
              <a:t>Altruism</a:t>
            </a:r>
          </a:p>
          <a:p>
            <a:r>
              <a:rPr lang="en-US" sz="3600" dirty="0" smtClean="0">
                <a:solidFill>
                  <a:schemeClr val="tx2">
                    <a:lumMod val="75000"/>
                  </a:schemeClr>
                </a:solidFill>
                <a:latin typeface="Arial" pitchFamily="34" charset="0"/>
                <a:cs typeface="Arial" pitchFamily="34" charset="0"/>
              </a:rPr>
              <a:t>Deception</a:t>
            </a:r>
          </a:p>
          <a:p>
            <a:r>
              <a:rPr lang="en-US" sz="3600" dirty="0" smtClean="0">
                <a:solidFill>
                  <a:schemeClr val="tx2">
                    <a:lumMod val="75000"/>
                  </a:schemeClr>
                </a:solidFill>
                <a:latin typeface="Arial" pitchFamily="34" charset="0"/>
                <a:cs typeface="Arial" pitchFamily="34" charset="0"/>
              </a:rPr>
              <a:t>Manipulation</a:t>
            </a:r>
            <a:endParaRPr lang="en-US" sz="3600" dirty="0">
              <a:solidFill>
                <a:schemeClr val="tx2">
                  <a:lumMod val="7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066800"/>
            <a:ext cx="8542723" cy="4401205"/>
          </a:xfrm>
          <a:prstGeom prst="rect">
            <a:avLst/>
          </a:prstGeom>
          <a:solidFill>
            <a:schemeClr val="bg2">
              <a:lumMod val="75000"/>
            </a:schemeClr>
          </a:solidFill>
          <a:ln/>
        </p:spPr>
        <p:style>
          <a:lnRef idx="0">
            <a:schemeClr val="accent3"/>
          </a:lnRef>
          <a:fillRef idx="3">
            <a:schemeClr val="accent3"/>
          </a:fillRef>
          <a:effectRef idx="3">
            <a:schemeClr val="accent3"/>
          </a:effectRef>
          <a:fontRef idx="minor">
            <a:schemeClr val="lt1"/>
          </a:fontRef>
        </p:style>
        <p:txBody>
          <a:bodyPr wrap="none" rtlCol="0">
            <a:spAutoFit/>
          </a:bodyPr>
          <a:lstStyle/>
          <a:p>
            <a:r>
              <a:rPr lang="en-US" sz="4000" dirty="0" smtClean="0">
                <a:effectLst>
                  <a:outerShdw blurRad="38100" dist="38100" dir="2700000" algn="tl">
                    <a:srgbClr val="000000">
                      <a:alpha val="43137"/>
                    </a:srgbClr>
                  </a:outerShdw>
                </a:effectLst>
                <a:latin typeface="Arial" pitchFamily="34" charset="0"/>
                <a:cs typeface="Arial" pitchFamily="34" charset="0"/>
              </a:rPr>
              <a:t>Altruism, reciprocity, or sympathy</a:t>
            </a:r>
          </a:p>
          <a:p>
            <a:r>
              <a:rPr lang="en-US" sz="4000" dirty="0" smtClean="0">
                <a:effectLst>
                  <a:outerShdw blurRad="38100" dist="38100" dir="2700000" algn="tl">
                    <a:srgbClr val="000000">
                      <a:alpha val="43137"/>
                    </a:srgbClr>
                  </a:outerShdw>
                </a:effectLst>
                <a:latin typeface="Arial" pitchFamily="34" charset="0"/>
                <a:cs typeface="Arial" pitchFamily="34" charset="0"/>
              </a:rPr>
              <a:t>require animals to understand </a:t>
            </a:r>
          </a:p>
          <a:p>
            <a:r>
              <a:rPr lang="en-US" sz="4000" dirty="0" smtClean="0">
                <a:effectLst>
                  <a:outerShdw blurRad="38100" dist="38100" dir="2700000" algn="tl">
                    <a:srgbClr val="000000">
                      <a:alpha val="43137"/>
                    </a:srgbClr>
                  </a:outerShdw>
                </a:effectLst>
                <a:latin typeface="Arial" pitchFamily="34" charset="0"/>
                <a:cs typeface="Arial" pitchFamily="34" charset="0"/>
              </a:rPr>
              <a:t>a great deal about social relationship</a:t>
            </a:r>
          </a:p>
          <a:p>
            <a:r>
              <a:rPr lang="en-US" sz="4000" dirty="0" smtClean="0">
                <a:effectLst>
                  <a:outerShdw blurRad="38100" dist="38100" dir="2700000" algn="tl">
                    <a:srgbClr val="000000">
                      <a:alpha val="43137"/>
                    </a:srgbClr>
                  </a:outerShdw>
                </a:effectLst>
                <a:latin typeface="Arial" pitchFamily="34" charset="0"/>
                <a:cs typeface="Arial" pitchFamily="34" charset="0"/>
              </a:rPr>
              <a:t>and group dynamics.</a:t>
            </a:r>
          </a:p>
          <a:p>
            <a:endParaRPr lang="en-US" sz="4000" dirty="0">
              <a:effectLst>
                <a:outerShdw blurRad="38100" dist="38100" dir="2700000" algn="tl">
                  <a:srgbClr val="000000">
                    <a:alpha val="43137"/>
                  </a:srgbClr>
                </a:outerShdw>
              </a:effectLst>
              <a:latin typeface="Arial" pitchFamily="34" charset="0"/>
              <a:cs typeface="Arial" pitchFamily="34" charset="0"/>
            </a:endParaRPr>
          </a:p>
          <a:p>
            <a:pPr>
              <a:buFont typeface="Wingdings"/>
              <a:buChar char="à"/>
            </a:pPr>
            <a:r>
              <a:rPr lang="en-US" sz="4000" dirty="0" smtClean="0">
                <a:effectLst>
                  <a:outerShdw blurRad="38100" dist="38100" dir="2700000" algn="tl">
                    <a:srgbClr val="000000">
                      <a:alpha val="43137"/>
                    </a:srgbClr>
                  </a:outerShdw>
                </a:effectLst>
                <a:latin typeface="Arial" pitchFamily="34" charset="0"/>
                <a:cs typeface="Arial" pitchFamily="34" charset="0"/>
                <a:sym typeface="Wingdings" pitchFamily="2" charset="2"/>
              </a:rPr>
              <a:t>Individual understand and then </a:t>
            </a:r>
          </a:p>
          <a:p>
            <a:r>
              <a:rPr lang="en-US" sz="4000" dirty="0" smtClean="0">
                <a:effectLst>
                  <a:outerShdw blurRad="38100" dist="38100" dir="2700000" algn="tl">
                    <a:srgbClr val="000000">
                      <a:alpha val="43137"/>
                    </a:srgbClr>
                  </a:outerShdw>
                </a:effectLst>
                <a:latin typeface="Arial" pitchFamily="34" charset="0"/>
                <a:cs typeface="Arial" pitchFamily="34" charset="0"/>
                <a:sym typeface="Wingdings" pitchFamily="2" charset="2"/>
              </a:rPr>
              <a:t>manipulate or help each other.</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8289449" cy="1754326"/>
          </a:xfrm>
          <a:prstGeom prst="rect">
            <a:avLst/>
          </a:prstGeom>
          <a:solidFill>
            <a:schemeClr val="bg2">
              <a:lumMod val="75000"/>
            </a:schemeClr>
          </a:solidFill>
          <a:ln/>
        </p:spPr>
        <p:style>
          <a:lnRef idx="0">
            <a:schemeClr val="accent3"/>
          </a:lnRef>
          <a:fillRef idx="3">
            <a:schemeClr val="accent3"/>
          </a:fillRef>
          <a:effectRef idx="3">
            <a:schemeClr val="accent3"/>
          </a:effectRef>
          <a:fontRef idx="minor">
            <a:schemeClr val="lt1"/>
          </a:fontRef>
        </p:style>
        <p:txBody>
          <a:bodyPr wrap="none" rtlCol="0">
            <a:spAutoFit/>
          </a:bodyPr>
          <a:lstStyle/>
          <a:p>
            <a:r>
              <a:rPr lang="en-US" sz="3600" dirty="0" smtClean="0">
                <a:latin typeface="Arial" pitchFamily="34" charset="0"/>
                <a:cs typeface="Arial" pitchFamily="34" charset="0"/>
              </a:rPr>
              <a:t>Social animals understand a great deal </a:t>
            </a:r>
          </a:p>
          <a:p>
            <a:r>
              <a:rPr lang="en-US" sz="3600" dirty="0" smtClean="0">
                <a:latin typeface="Arial" pitchFamily="34" charset="0"/>
                <a:cs typeface="Arial" pitchFamily="34" charset="0"/>
              </a:rPr>
              <a:t>  about social relationship and </a:t>
            </a:r>
          </a:p>
          <a:p>
            <a:r>
              <a:rPr lang="en-US" sz="3600" dirty="0">
                <a:latin typeface="Arial" pitchFamily="34" charset="0"/>
                <a:cs typeface="Arial" pitchFamily="34" charset="0"/>
              </a:rPr>
              <a:t> </a:t>
            </a:r>
            <a:r>
              <a:rPr lang="en-US" sz="3600" dirty="0" smtClean="0">
                <a:latin typeface="Arial" pitchFamily="34" charset="0"/>
                <a:cs typeface="Arial" pitchFamily="34" charset="0"/>
              </a:rPr>
              <a:t> group dynamics.</a:t>
            </a:r>
          </a:p>
        </p:txBody>
      </p:sp>
      <p:pic>
        <p:nvPicPr>
          <p:cNvPr id="15362" name="Picture 2" descr="http://t2.gstatic.com/images?q=tbn:ANd9GcRvxucJXSmv-yxzVQ31QRBMMciyLr7QDQocgqfp5LPckIy29_Ov"/>
          <p:cNvPicPr>
            <a:picLocks noChangeAspect="1" noChangeArrowheads="1"/>
          </p:cNvPicPr>
          <p:nvPr/>
        </p:nvPicPr>
        <p:blipFill>
          <a:blip r:embed="rId2" cstate="print"/>
          <a:srcRect/>
          <a:stretch>
            <a:fillRect/>
          </a:stretch>
        </p:blipFill>
        <p:spPr bwMode="auto">
          <a:xfrm>
            <a:off x="6096000" y="2087381"/>
            <a:ext cx="2971800" cy="4465819"/>
          </a:xfrm>
          <a:prstGeom prst="rect">
            <a:avLst/>
          </a:prstGeom>
          <a:noFill/>
        </p:spPr>
      </p:pic>
      <p:sp>
        <p:nvSpPr>
          <p:cNvPr id="3" name="TextBox 2"/>
          <p:cNvSpPr txBox="1"/>
          <p:nvPr/>
        </p:nvSpPr>
        <p:spPr>
          <a:xfrm>
            <a:off x="0" y="2971800"/>
            <a:ext cx="6553200"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3600" dirty="0" smtClean="0">
                <a:latin typeface="Arial" pitchFamily="34" charset="0"/>
                <a:cs typeface="Arial" pitchFamily="34" charset="0"/>
              </a:rPr>
              <a:t>Example #1:</a:t>
            </a:r>
          </a:p>
          <a:p>
            <a:r>
              <a:rPr lang="en-US" sz="3600" dirty="0" smtClean="0">
                <a:latin typeface="Arial" pitchFamily="34" charset="0"/>
                <a:cs typeface="Arial" pitchFamily="34" charset="0"/>
              </a:rPr>
              <a:t>Alarm calls of Ground squirrels</a:t>
            </a:r>
            <a:endParaRPr lang="en-US" sz="36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04800"/>
            <a:ext cx="8289449" cy="1754326"/>
          </a:xfrm>
          <a:prstGeom prst="rect">
            <a:avLst/>
          </a:prstGeom>
          <a:solidFill>
            <a:schemeClr val="bg2">
              <a:lumMod val="75000"/>
            </a:schemeClr>
          </a:solidFill>
          <a:ln/>
        </p:spPr>
        <p:style>
          <a:lnRef idx="0">
            <a:schemeClr val="accent3"/>
          </a:lnRef>
          <a:fillRef idx="3">
            <a:schemeClr val="accent3"/>
          </a:fillRef>
          <a:effectRef idx="3">
            <a:schemeClr val="accent3"/>
          </a:effectRef>
          <a:fontRef idx="minor">
            <a:schemeClr val="lt1"/>
          </a:fontRef>
        </p:style>
        <p:txBody>
          <a:bodyPr wrap="none" rtlCol="0">
            <a:spAutoFit/>
          </a:bodyPr>
          <a:lstStyle/>
          <a:p>
            <a:r>
              <a:rPr lang="en-US" sz="3600" dirty="0" smtClean="0">
                <a:latin typeface="Arial" pitchFamily="34" charset="0"/>
                <a:cs typeface="Arial" pitchFamily="34" charset="0"/>
              </a:rPr>
              <a:t>Social animals understand a great deal </a:t>
            </a:r>
          </a:p>
          <a:p>
            <a:r>
              <a:rPr lang="en-US" sz="3600" dirty="0" smtClean="0">
                <a:latin typeface="Arial" pitchFamily="34" charset="0"/>
                <a:cs typeface="Arial" pitchFamily="34" charset="0"/>
              </a:rPr>
              <a:t>  about social relationship and </a:t>
            </a:r>
          </a:p>
          <a:p>
            <a:r>
              <a:rPr lang="en-US" sz="3600" dirty="0">
                <a:latin typeface="Arial" pitchFamily="34" charset="0"/>
                <a:cs typeface="Arial" pitchFamily="34" charset="0"/>
              </a:rPr>
              <a:t> </a:t>
            </a:r>
            <a:r>
              <a:rPr lang="en-US" sz="3600" dirty="0" smtClean="0">
                <a:latin typeface="Arial" pitchFamily="34" charset="0"/>
                <a:cs typeface="Arial" pitchFamily="34" charset="0"/>
              </a:rPr>
              <a:t> group dynamics.</a:t>
            </a:r>
          </a:p>
        </p:txBody>
      </p:sp>
      <p:pic>
        <p:nvPicPr>
          <p:cNvPr id="48130" name="Picture 2" descr="http://www.faqs.org/photo-dict/photofiles/list/8564/11696velvet_monkey.jpg"/>
          <p:cNvPicPr>
            <a:picLocks noChangeAspect="1" noChangeArrowheads="1"/>
          </p:cNvPicPr>
          <p:nvPr/>
        </p:nvPicPr>
        <p:blipFill>
          <a:blip r:embed="rId2" cstate="print"/>
          <a:srcRect/>
          <a:stretch>
            <a:fillRect/>
          </a:stretch>
        </p:blipFill>
        <p:spPr bwMode="auto">
          <a:xfrm>
            <a:off x="5698852" y="3200400"/>
            <a:ext cx="3445148" cy="3657600"/>
          </a:xfrm>
          <a:prstGeom prst="rect">
            <a:avLst/>
          </a:prstGeom>
          <a:noFill/>
        </p:spPr>
      </p:pic>
      <p:sp>
        <p:nvSpPr>
          <p:cNvPr id="3" name="TextBox 2"/>
          <p:cNvSpPr txBox="1"/>
          <p:nvPr/>
        </p:nvSpPr>
        <p:spPr>
          <a:xfrm>
            <a:off x="304800" y="2895600"/>
            <a:ext cx="6324600" cy="1200329"/>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en-US" sz="3600" dirty="0" smtClean="0">
                <a:latin typeface="Arial" pitchFamily="34" charset="0"/>
                <a:cs typeface="Arial" pitchFamily="34" charset="0"/>
              </a:rPr>
              <a:t>Example #2:</a:t>
            </a:r>
          </a:p>
          <a:p>
            <a:r>
              <a:rPr lang="en-US" sz="3600" dirty="0" smtClean="0">
                <a:latin typeface="Arial" pitchFamily="34" charset="0"/>
                <a:cs typeface="Arial" pitchFamily="34" charset="0"/>
              </a:rPr>
              <a:t>Alarm calls of Velvet monkeys</a:t>
            </a:r>
            <a:endParaRPr lang="en-US" sz="36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04800"/>
            <a:ext cx="8077200" cy="3416320"/>
          </a:xfrm>
          <a:prstGeom prst="rect">
            <a:avLst/>
          </a:prstGeom>
          <a:solidFill>
            <a:srgbClr val="C00000"/>
          </a:solidFill>
          <a:ln>
            <a:solidFill>
              <a:srgbClr val="C00000"/>
            </a:solidFill>
          </a:ln>
        </p:spPr>
        <p:txBody>
          <a:bodyPr wrap="square" rtlCol="0">
            <a:spAutoFit/>
          </a:bodyPr>
          <a:lstStyle/>
          <a:p>
            <a:r>
              <a:rPr lang="en-US" sz="3600" dirty="0" smtClean="0">
                <a:latin typeface="Arial" pitchFamily="34" charset="0"/>
                <a:cs typeface="Arial" pitchFamily="34" charset="0"/>
              </a:rPr>
              <a:t>Velvet monkey:  four alarm calls</a:t>
            </a:r>
          </a:p>
          <a:p>
            <a:endParaRPr lang="en-US" sz="3600" dirty="0">
              <a:latin typeface="Arial" pitchFamily="34" charset="0"/>
              <a:cs typeface="Arial" pitchFamily="34" charset="0"/>
            </a:endParaRPr>
          </a:p>
          <a:p>
            <a:r>
              <a:rPr lang="en-US" sz="3600" dirty="0" smtClean="0">
                <a:latin typeface="Arial" pitchFamily="34" charset="0"/>
                <a:cs typeface="Arial" pitchFamily="34" charset="0"/>
              </a:rPr>
              <a:t>#1: for aerial predators (Eagles)</a:t>
            </a:r>
          </a:p>
          <a:p>
            <a:r>
              <a:rPr lang="en-US" sz="3600" dirty="0" smtClean="0">
                <a:latin typeface="Arial" pitchFamily="34" charset="0"/>
                <a:cs typeface="Arial" pitchFamily="34" charset="0"/>
              </a:rPr>
              <a:t>#2: for terrestrial predators (Leopards)</a:t>
            </a:r>
          </a:p>
          <a:p>
            <a:r>
              <a:rPr lang="en-US" sz="3600" dirty="0" smtClean="0">
                <a:latin typeface="Arial" pitchFamily="34" charset="0"/>
                <a:cs typeface="Arial" pitchFamily="34" charset="0"/>
              </a:rPr>
              <a:t>#3: for snakes</a:t>
            </a:r>
          </a:p>
          <a:p>
            <a:r>
              <a:rPr lang="en-US" sz="3600" dirty="0" smtClean="0">
                <a:latin typeface="Arial" pitchFamily="34" charset="0"/>
                <a:cs typeface="Arial" pitchFamily="34" charset="0"/>
              </a:rPr>
              <a:t>#4: for group-hunting predator.</a:t>
            </a:r>
            <a:endParaRPr lang="en-US" sz="3600" dirty="0">
              <a:latin typeface="Arial" pitchFamily="34" charset="0"/>
              <a:cs typeface="Arial" pitchFamily="34" charset="0"/>
            </a:endParaRPr>
          </a:p>
        </p:txBody>
      </p:sp>
      <p:pic>
        <p:nvPicPr>
          <p:cNvPr id="4" name="Picture 3" descr="a.jpg"/>
          <p:cNvPicPr>
            <a:picLocks noChangeAspect="1"/>
          </p:cNvPicPr>
          <p:nvPr/>
        </p:nvPicPr>
        <p:blipFill>
          <a:blip r:embed="rId2" cstate="print"/>
          <a:stretch>
            <a:fillRect/>
          </a:stretch>
        </p:blipFill>
        <p:spPr>
          <a:xfrm>
            <a:off x="-76200" y="3962400"/>
            <a:ext cx="9245600" cy="2971800"/>
          </a:xfrm>
          <a:prstGeom prst="rect">
            <a:avLst/>
          </a:prstGeom>
          <a:ln>
            <a:solidFill>
              <a:srgbClr val="7030A0"/>
            </a:solid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http://3.bp.blogspot.com/_ZYWcWxU56wY/S8ZT19nT6DI/AAAAAAAAANE/-ydhHJKEE7I/s1600/moth-to-solar-flame.jpg"/>
          <p:cNvPicPr>
            <a:picLocks noChangeAspect="1" noChangeArrowheads="1"/>
          </p:cNvPicPr>
          <p:nvPr/>
        </p:nvPicPr>
        <p:blipFill>
          <a:blip r:embed="rId2" cstate="print"/>
          <a:srcRect/>
          <a:stretch>
            <a:fillRect/>
          </a:stretch>
        </p:blipFill>
        <p:spPr bwMode="auto">
          <a:xfrm>
            <a:off x="0" y="0"/>
            <a:ext cx="9281679" cy="7010400"/>
          </a:xfrm>
          <a:prstGeom prst="rect">
            <a:avLst/>
          </a:prstGeom>
          <a:noFill/>
        </p:spPr>
      </p:pic>
      <p:sp>
        <p:nvSpPr>
          <p:cNvPr id="5" name="TextBox 4"/>
          <p:cNvSpPr txBox="1"/>
          <p:nvPr/>
        </p:nvSpPr>
        <p:spPr>
          <a:xfrm>
            <a:off x="1447800" y="5105400"/>
            <a:ext cx="6840206" cy="1323439"/>
          </a:xfrm>
          <a:prstGeom prst="rect">
            <a:avLst/>
          </a:prstGeom>
          <a:noFill/>
        </p:spPr>
        <p:txBody>
          <a:bodyPr wrap="none" rtlCol="0">
            <a:spAutoFit/>
          </a:bodyPr>
          <a:lstStyle/>
          <a:p>
            <a:r>
              <a:rPr lang="en-US" sz="4000" dirty="0" smtClean="0">
                <a:latin typeface="Arial" pitchFamily="34" charset="0"/>
                <a:cs typeface="Arial" pitchFamily="34" charset="0"/>
              </a:rPr>
              <a:t>Moths fly into flames, what is </a:t>
            </a:r>
          </a:p>
          <a:p>
            <a:r>
              <a:rPr lang="en-US" sz="4000" dirty="0" smtClean="0">
                <a:latin typeface="Arial" pitchFamily="34" charset="0"/>
                <a:cs typeface="Arial" pitchFamily="34" charset="0"/>
              </a:rPr>
              <a:t>   in the moth’s mind?</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17242"/>
            <a:ext cx="8686800" cy="452431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3200" dirty="0" smtClean="0">
                <a:latin typeface="Arial" pitchFamily="34" charset="0"/>
                <a:cs typeface="Arial" pitchFamily="34" charset="0"/>
              </a:rPr>
              <a:t>All of the calls are </a:t>
            </a:r>
            <a:r>
              <a:rPr lang="en-US" sz="3200" b="1" dirty="0" smtClean="0">
                <a:latin typeface="Arial" pitchFamily="34" charset="0"/>
                <a:cs typeface="Arial" pitchFamily="34" charset="0"/>
              </a:rPr>
              <a:t>innately</a:t>
            </a:r>
            <a:r>
              <a:rPr lang="en-US" sz="3200" dirty="0" smtClean="0">
                <a:latin typeface="Arial" pitchFamily="34" charset="0"/>
                <a:cs typeface="Arial" pitchFamily="34" charset="0"/>
              </a:rPr>
              <a:t> produced</a:t>
            </a:r>
          </a:p>
          <a:p>
            <a:endParaRPr lang="en-US" sz="3200" dirty="0" smtClean="0">
              <a:latin typeface="Arial" pitchFamily="34" charset="0"/>
              <a:cs typeface="Arial" pitchFamily="34" charset="0"/>
            </a:endParaRPr>
          </a:p>
          <a:p>
            <a:r>
              <a:rPr lang="en-US" sz="3200" dirty="0" smtClean="0">
                <a:latin typeface="Arial" pitchFamily="34" charset="0"/>
                <a:cs typeface="Arial" pitchFamily="34" charset="0"/>
              </a:rPr>
              <a:t>But juveniles still have to learn from adults</a:t>
            </a:r>
          </a:p>
          <a:p>
            <a:r>
              <a:rPr lang="en-US" sz="3200" dirty="0">
                <a:latin typeface="Arial" pitchFamily="34" charset="0"/>
                <a:cs typeface="Arial" pitchFamily="34" charset="0"/>
              </a:rPr>
              <a:t> </a:t>
            </a:r>
            <a:r>
              <a:rPr lang="en-US" sz="3200" dirty="0" smtClean="0">
                <a:latin typeface="Arial" pitchFamily="34" charset="0"/>
                <a:cs typeface="Arial" pitchFamily="34" charset="0"/>
              </a:rPr>
              <a:t>   what is the </a:t>
            </a:r>
            <a:r>
              <a:rPr lang="en-US" sz="3200" dirty="0" smtClean="0">
                <a:solidFill>
                  <a:srgbClr val="FFC000"/>
                </a:solidFill>
                <a:latin typeface="Arial" pitchFamily="34" charset="0"/>
                <a:cs typeface="Arial" pitchFamily="34" charset="0"/>
              </a:rPr>
              <a:t>real threat</a:t>
            </a:r>
            <a:r>
              <a:rPr lang="en-US" sz="3200" dirty="0" smtClean="0">
                <a:latin typeface="Arial" pitchFamily="34" charset="0"/>
                <a:cs typeface="Arial" pitchFamily="34" charset="0"/>
              </a:rPr>
              <a:t>.</a:t>
            </a:r>
          </a:p>
          <a:p>
            <a:endParaRPr lang="en-US" sz="3200" dirty="0">
              <a:latin typeface="Arial" pitchFamily="34" charset="0"/>
              <a:cs typeface="Arial" pitchFamily="34" charset="0"/>
            </a:endParaRPr>
          </a:p>
          <a:p>
            <a:r>
              <a:rPr lang="en-US" sz="3200" dirty="0" smtClean="0">
                <a:latin typeface="Arial" pitchFamily="34" charset="0"/>
                <a:cs typeface="Arial" pitchFamily="34" charset="0"/>
              </a:rPr>
              <a:t>They understand exactly what each call means,</a:t>
            </a:r>
          </a:p>
          <a:p>
            <a:r>
              <a:rPr lang="en-US" sz="3200" dirty="0" smtClean="0">
                <a:latin typeface="Arial" pitchFamily="34" charset="0"/>
                <a:cs typeface="Arial" pitchFamily="34" charset="0"/>
              </a:rPr>
              <a:t>How credible each caller is. </a:t>
            </a:r>
            <a:endParaRPr lang="en-US" sz="3200" dirty="0">
              <a:latin typeface="Arial" pitchFamily="34" charset="0"/>
              <a:cs typeface="Arial" pitchFamily="34" charset="0"/>
            </a:endParaRPr>
          </a:p>
          <a:p>
            <a:endParaRPr lang="en-US" sz="3200" dirty="0">
              <a:latin typeface="Arial" pitchFamily="34" charset="0"/>
              <a:cs typeface="Arial" pitchFamily="34" charset="0"/>
            </a:endParaRPr>
          </a:p>
        </p:txBody>
      </p:sp>
      <p:pic>
        <p:nvPicPr>
          <p:cNvPr id="3" name="Picture 2" descr="a.jpg"/>
          <p:cNvPicPr>
            <a:picLocks noChangeAspect="1"/>
          </p:cNvPicPr>
          <p:nvPr/>
        </p:nvPicPr>
        <p:blipFill>
          <a:blip r:embed="rId2" cstate="print"/>
          <a:stretch>
            <a:fillRect/>
          </a:stretch>
        </p:blipFill>
        <p:spPr>
          <a:xfrm>
            <a:off x="457200" y="4188279"/>
            <a:ext cx="8686800" cy="2669721"/>
          </a:xfrm>
          <a:prstGeom prst="rect">
            <a:avLst/>
          </a:prstGeom>
          <a:ln>
            <a:solidFill>
              <a:srgbClr val="7030A0"/>
            </a:solidFill>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28600"/>
            <a:ext cx="8686800" cy="3108543"/>
          </a:xfrm>
          <a:prstGeom prst="rect">
            <a:avLst/>
          </a:prstGeom>
          <a:solidFill>
            <a:srgbClr val="C00000"/>
          </a:solidFill>
        </p:spPr>
        <p:txBody>
          <a:bodyPr wrap="square" rtlCol="0">
            <a:spAutoFit/>
          </a:bodyPr>
          <a:lstStyle/>
          <a:p>
            <a:r>
              <a:rPr lang="en-US" sz="2800" dirty="0" smtClean="0">
                <a:latin typeface="Arial" pitchFamily="34" charset="0"/>
                <a:cs typeface="Arial" pitchFamily="34" charset="0"/>
              </a:rPr>
              <a:t>Velvet monkey:  two other calls</a:t>
            </a:r>
          </a:p>
          <a:p>
            <a:endParaRPr lang="en-US" sz="2800" dirty="0">
              <a:latin typeface="Arial" pitchFamily="34" charset="0"/>
              <a:cs typeface="Arial" pitchFamily="34" charset="0"/>
            </a:endParaRPr>
          </a:p>
          <a:p>
            <a:r>
              <a:rPr lang="en-US" sz="2800" dirty="0" smtClean="0">
                <a:latin typeface="Arial" pitchFamily="34" charset="0"/>
                <a:cs typeface="Arial" pitchFamily="34" charset="0"/>
              </a:rPr>
              <a:t>#1: </a:t>
            </a:r>
            <a:r>
              <a:rPr lang="en-US" sz="2800" dirty="0" err="1" smtClean="0">
                <a:latin typeface="Arial" pitchFamily="34" charset="0"/>
                <a:cs typeface="Arial" pitchFamily="34" charset="0"/>
              </a:rPr>
              <a:t>Wrr</a:t>
            </a:r>
            <a:r>
              <a:rPr lang="en-US" sz="2800" dirty="0" smtClean="0">
                <a:latin typeface="Arial" pitchFamily="34" charset="0"/>
                <a:cs typeface="Arial" pitchFamily="34" charset="0"/>
              </a:rPr>
              <a:t> call:  signals the initial sighting of another     </a:t>
            </a:r>
          </a:p>
          <a:p>
            <a:r>
              <a:rPr lang="en-US" sz="2800" dirty="0" smtClean="0">
                <a:latin typeface="Arial" pitchFamily="34" charset="0"/>
                <a:cs typeface="Arial" pitchFamily="34" charset="0"/>
              </a:rPr>
              <a:t>                      group</a:t>
            </a:r>
          </a:p>
          <a:p>
            <a:r>
              <a:rPr lang="en-US" sz="2800" dirty="0" smtClean="0">
                <a:latin typeface="Arial" pitchFamily="34" charset="0"/>
                <a:cs typeface="Arial" pitchFamily="34" charset="0"/>
              </a:rPr>
              <a:t>#2: </a:t>
            </a:r>
            <a:r>
              <a:rPr lang="en-US" sz="2800" dirty="0" err="1" smtClean="0">
                <a:latin typeface="Arial" pitchFamily="34" charset="0"/>
                <a:cs typeface="Arial" pitchFamily="34" charset="0"/>
              </a:rPr>
              <a:t>Chutter</a:t>
            </a:r>
            <a:r>
              <a:rPr lang="en-US" sz="2800" dirty="0" smtClean="0">
                <a:latin typeface="Arial" pitchFamily="34" charset="0"/>
                <a:cs typeface="Arial" pitchFamily="34" charset="0"/>
              </a:rPr>
              <a:t> call:  serious signals that induces more</a:t>
            </a:r>
          </a:p>
          <a:p>
            <a:r>
              <a:rPr lang="en-US" sz="2800" dirty="0">
                <a:latin typeface="Arial" pitchFamily="34" charset="0"/>
                <a:cs typeface="Arial" pitchFamily="34" charset="0"/>
              </a:rPr>
              <a:t> </a:t>
            </a:r>
            <a:r>
              <a:rPr lang="en-US" sz="2800" dirty="0" smtClean="0">
                <a:latin typeface="Arial" pitchFamily="34" charset="0"/>
                <a:cs typeface="Arial" pitchFamily="34" charset="0"/>
              </a:rPr>
              <a:t>                              aggressive interaction</a:t>
            </a:r>
          </a:p>
          <a:p>
            <a:r>
              <a:rPr lang="en-US" sz="2800" dirty="0" smtClean="0">
                <a:latin typeface="Arial" pitchFamily="34" charset="0"/>
                <a:cs typeface="Arial" pitchFamily="34" charset="0"/>
              </a:rPr>
              <a:t> .</a:t>
            </a:r>
            <a:endParaRPr lang="en-US" sz="2800" dirty="0">
              <a:latin typeface="Arial" pitchFamily="34" charset="0"/>
              <a:cs typeface="Arial" pitchFamily="34" charset="0"/>
            </a:endParaRPr>
          </a:p>
        </p:txBody>
      </p:sp>
      <p:pic>
        <p:nvPicPr>
          <p:cNvPr id="5" name="Picture 4" descr="b.jpg"/>
          <p:cNvPicPr>
            <a:picLocks noChangeAspect="1"/>
          </p:cNvPicPr>
          <p:nvPr/>
        </p:nvPicPr>
        <p:blipFill>
          <a:blip r:embed="rId2" cstate="print"/>
          <a:stretch>
            <a:fillRect/>
          </a:stretch>
        </p:blipFill>
        <p:spPr>
          <a:xfrm rot="10800000">
            <a:off x="152400" y="2909206"/>
            <a:ext cx="13944600" cy="4482193"/>
          </a:xfrm>
          <a:prstGeom prst="rect">
            <a:avLst/>
          </a:prstGeom>
        </p:spPr>
      </p:pic>
      <p:sp>
        <p:nvSpPr>
          <p:cNvPr id="4" name="TextBox 3"/>
          <p:cNvSpPr txBox="1"/>
          <p:nvPr/>
        </p:nvSpPr>
        <p:spPr>
          <a:xfrm>
            <a:off x="457200" y="3962400"/>
            <a:ext cx="7849200" cy="1569660"/>
          </a:xfrm>
          <a:prstGeom prst="rect">
            <a:avLst/>
          </a:prstGeom>
          <a:solidFill>
            <a:schemeClr val="accent5">
              <a:lumMod val="50000"/>
            </a:schemeClr>
          </a:solidFill>
          <a:ln>
            <a:solidFill>
              <a:srgbClr val="7030A0"/>
            </a:solidFill>
          </a:ln>
        </p:spPr>
        <p:txBody>
          <a:bodyPr wrap="none" rtlCol="0">
            <a:spAutoFit/>
          </a:bodyPr>
          <a:lstStyle/>
          <a:p>
            <a:r>
              <a:rPr lang="en-US" sz="3200" dirty="0" smtClean="0">
                <a:latin typeface="Arial" pitchFamily="34" charset="0"/>
                <a:cs typeface="Arial" pitchFamily="34" charset="0"/>
              </a:rPr>
              <a:t>Group members have different responses </a:t>
            </a:r>
          </a:p>
          <a:p>
            <a:r>
              <a:rPr lang="en-US" sz="3200" dirty="0">
                <a:latin typeface="Arial" pitchFamily="34" charset="0"/>
                <a:cs typeface="Arial" pitchFamily="34" charset="0"/>
              </a:rPr>
              <a:t> </a:t>
            </a:r>
            <a:r>
              <a:rPr lang="en-US" sz="3200" dirty="0" smtClean="0">
                <a:latin typeface="Arial" pitchFamily="34" charset="0"/>
                <a:cs typeface="Arial" pitchFamily="34" charset="0"/>
              </a:rPr>
              <a:t>       toward these calls dependent on </a:t>
            </a:r>
          </a:p>
          <a:p>
            <a:r>
              <a:rPr lang="en-US" sz="3200" dirty="0">
                <a:latin typeface="Arial" pitchFamily="34" charset="0"/>
                <a:cs typeface="Arial" pitchFamily="34" charset="0"/>
              </a:rPr>
              <a:t> </a:t>
            </a:r>
            <a:r>
              <a:rPr lang="en-US" sz="3200" dirty="0" smtClean="0">
                <a:latin typeface="Arial" pitchFamily="34" charset="0"/>
                <a:cs typeface="Arial" pitchFamily="34" charset="0"/>
              </a:rPr>
              <a:t>       who is the caller.</a:t>
            </a:r>
            <a:endParaRPr lang="en-US" sz="32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2338" y="1446074"/>
            <a:ext cx="9018816" cy="1569660"/>
          </a:xfrm>
          <a:prstGeom prst="rect">
            <a:avLst/>
          </a:prstGeom>
          <a:solidFill>
            <a:schemeClr val="tx2">
              <a:lumMod val="50000"/>
            </a:schemeClr>
          </a:solidFill>
        </p:spPr>
        <p:style>
          <a:lnRef idx="0">
            <a:schemeClr val="accent3"/>
          </a:lnRef>
          <a:fillRef idx="3">
            <a:schemeClr val="accent3"/>
          </a:fillRef>
          <a:effectRef idx="3">
            <a:schemeClr val="accent3"/>
          </a:effectRef>
          <a:fontRef idx="minor">
            <a:schemeClr val="lt1"/>
          </a:fontRef>
        </p:style>
        <p:txBody>
          <a:bodyPr wrap="none" rtlCol="0">
            <a:spAutoFit/>
          </a:bodyPr>
          <a:lstStyle/>
          <a:p>
            <a:r>
              <a:rPr lang="en-US" sz="3200" dirty="0" smtClean="0">
                <a:latin typeface="Arial" pitchFamily="34" charset="0"/>
                <a:cs typeface="Arial" pitchFamily="34" charset="0"/>
              </a:rPr>
              <a:t>If an animal can recognize itself and others</a:t>
            </a:r>
          </a:p>
          <a:p>
            <a:r>
              <a:rPr lang="en-US" sz="3200" dirty="0">
                <a:latin typeface="Arial" pitchFamily="34" charset="0"/>
                <a:cs typeface="Arial" pitchFamily="34" charset="0"/>
              </a:rPr>
              <a:t> </a:t>
            </a:r>
            <a:r>
              <a:rPr lang="en-US" sz="3200" dirty="0" smtClean="0">
                <a:latin typeface="Arial" pitchFamily="34" charset="0"/>
                <a:cs typeface="Arial" pitchFamily="34" charset="0"/>
              </a:rPr>
              <a:t>                     can recognize the social status</a:t>
            </a:r>
          </a:p>
          <a:p>
            <a:r>
              <a:rPr lang="en-US" sz="3200" dirty="0">
                <a:latin typeface="Arial" pitchFamily="34" charset="0"/>
                <a:cs typeface="Arial" pitchFamily="34" charset="0"/>
              </a:rPr>
              <a:t> </a:t>
            </a:r>
            <a:r>
              <a:rPr lang="en-US" sz="3200" dirty="0" smtClean="0">
                <a:latin typeface="Arial" pitchFamily="34" charset="0"/>
                <a:cs typeface="Arial" pitchFamily="34" charset="0"/>
              </a:rPr>
              <a:t>                     can understand what signals mean</a:t>
            </a:r>
            <a:endParaRPr lang="en-US" sz="3200" dirty="0">
              <a:latin typeface="Arial" pitchFamily="34" charset="0"/>
              <a:cs typeface="Arial" pitchFamily="34" charset="0"/>
            </a:endParaRPr>
          </a:p>
        </p:txBody>
      </p:sp>
      <p:sp>
        <p:nvSpPr>
          <p:cNvPr id="4" name="TextBox 3"/>
          <p:cNvSpPr txBox="1"/>
          <p:nvPr/>
        </p:nvSpPr>
        <p:spPr>
          <a:xfrm>
            <a:off x="228600" y="3505200"/>
            <a:ext cx="8686800"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3600" dirty="0" smtClean="0">
                <a:latin typeface="Arial" pitchFamily="34" charset="0"/>
                <a:cs typeface="Arial" pitchFamily="34" charset="0"/>
              </a:rPr>
              <a:t>Then the animal might know how to “manipulate” others-- deception, trickery</a:t>
            </a:r>
            <a:endParaRPr lang="en-US" sz="36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52600" y="2133600"/>
            <a:ext cx="5860963" cy="2308324"/>
          </a:xfrm>
          <a:prstGeom prst="rect">
            <a:avLst/>
          </a:prstGeom>
          <a:noFill/>
        </p:spPr>
        <p:txBody>
          <a:bodyPr wrap="none" rtlCol="0">
            <a:spAutoFit/>
          </a:bodyPr>
          <a:lstStyle/>
          <a:p>
            <a:r>
              <a:rPr lang="en-US" sz="4800" dirty="0" smtClean="0"/>
              <a:t>Trickery and deception</a:t>
            </a:r>
          </a:p>
          <a:p>
            <a:endParaRPr lang="en-US" sz="4800" dirty="0"/>
          </a:p>
          <a:p>
            <a:endParaRPr lang="en-US" sz="4800" dirty="0" smtClean="0"/>
          </a:p>
        </p:txBody>
      </p:sp>
      <p:sp>
        <p:nvSpPr>
          <p:cNvPr id="3" name="TextBox 2"/>
          <p:cNvSpPr txBox="1"/>
          <p:nvPr/>
        </p:nvSpPr>
        <p:spPr>
          <a:xfrm>
            <a:off x="1371600" y="3124200"/>
            <a:ext cx="6705600" cy="1446550"/>
          </a:xfrm>
          <a:prstGeom prst="rect">
            <a:avLst/>
          </a:prstGeom>
          <a:solidFill>
            <a:schemeClr val="accent3">
              <a:lumMod val="50000"/>
            </a:schemeClr>
          </a:solidFill>
        </p:spPr>
        <p:style>
          <a:lnRef idx="1">
            <a:schemeClr val="accent3"/>
          </a:lnRef>
          <a:fillRef idx="3">
            <a:schemeClr val="accent3"/>
          </a:fillRef>
          <a:effectRef idx="2">
            <a:schemeClr val="accent3"/>
          </a:effectRef>
          <a:fontRef idx="minor">
            <a:schemeClr val="lt1"/>
          </a:fontRef>
        </p:style>
        <p:txBody>
          <a:bodyPr wrap="square" rtlCol="0">
            <a:spAutoFit/>
          </a:bodyPr>
          <a:lstStyle/>
          <a:p>
            <a:r>
              <a:rPr lang="en-US" sz="4400" dirty="0" smtClean="0">
                <a:effectLst>
                  <a:outerShdw blurRad="38100" dist="38100" dir="2700000" algn="tl">
                    <a:srgbClr val="000000">
                      <a:alpha val="43137"/>
                    </a:srgbClr>
                  </a:outerShdw>
                </a:effectLst>
                <a:latin typeface="Arial" pitchFamily="34" charset="0"/>
                <a:cs typeface="Arial" pitchFamily="34" charset="0"/>
              </a:rPr>
              <a:t>Many examples</a:t>
            </a:r>
          </a:p>
          <a:p>
            <a:r>
              <a:rPr lang="en-US" sz="4400" dirty="0" smtClean="0">
                <a:effectLst>
                  <a:outerShdw blurRad="38100" dist="38100" dir="2700000" algn="tl">
                    <a:srgbClr val="000000">
                      <a:alpha val="43137"/>
                    </a:srgbClr>
                  </a:outerShdw>
                </a:effectLst>
                <a:latin typeface="Arial" pitchFamily="34" charset="0"/>
                <a:cs typeface="Arial" pitchFamily="34" charset="0"/>
              </a:rPr>
              <a:t>in chimps, monkeys…</a:t>
            </a:r>
            <a:endParaRPr lang="en-US" sz="4400" dirty="0">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jpg"/>
          <p:cNvPicPr>
            <a:picLocks noChangeAspect="1"/>
          </p:cNvPicPr>
          <p:nvPr/>
        </p:nvPicPr>
        <p:blipFill>
          <a:blip r:embed="rId2" cstate="print"/>
          <a:stretch>
            <a:fillRect/>
          </a:stretch>
        </p:blipFill>
        <p:spPr>
          <a:xfrm>
            <a:off x="-76200" y="-1"/>
            <a:ext cx="3584275" cy="8534401"/>
          </a:xfrm>
          <a:prstGeom prst="rect">
            <a:avLst/>
          </a:prstGeom>
        </p:spPr>
      </p:pic>
      <p:sp>
        <p:nvSpPr>
          <p:cNvPr id="3" name="TextBox 2"/>
          <p:cNvSpPr txBox="1"/>
          <p:nvPr/>
        </p:nvSpPr>
        <p:spPr>
          <a:xfrm>
            <a:off x="2590800" y="457200"/>
            <a:ext cx="6485878" cy="5509200"/>
          </a:xfrm>
          <a:prstGeom prst="rect">
            <a:avLst/>
          </a:prstGeom>
        </p:spPr>
        <p:style>
          <a:lnRef idx="1">
            <a:schemeClr val="accent4"/>
          </a:lnRef>
          <a:fillRef idx="2">
            <a:schemeClr val="accent4"/>
          </a:fillRef>
          <a:effectRef idx="1">
            <a:schemeClr val="accent4"/>
          </a:effectRef>
          <a:fontRef idx="minor">
            <a:schemeClr val="dk1"/>
          </a:fontRef>
        </p:style>
        <p:txBody>
          <a:bodyPr wrap="none" rtlCol="0">
            <a:spAutoFit/>
          </a:bodyPr>
          <a:lstStyle/>
          <a:p>
            <a:r>
              <a:rPr lang="en-US" sz="3200" dirty="0" smtClean="0"/>
              <a:t>Dandy (a subordinate chimpanzee)</a:t>
            </a:r>
          </a:p>
          <a:p>
            <a:endParaRPr lang="en-US" sz="3200" dirty="0"/>
          </a:p>
          <a:p>
            <a:r>
              <a:rPr lang="en-US" sz="3200" dirty="0" smtClean="0"/>
              <a:t>accidentally discovered food source;</a:t>
            </a:r>
          </a:p>
          <a:p>
            <a:endParaRPr lang="en-US" sz="3200" dirty="0"/>
          </a:p>
          <a:p>
            <a:r>
              <a:rPr lang="en-US" sz="3200" dirty="0" smtClean="0"/>
              <a:t>behaved as if he didn’t know the food</a:t>
            </a:r>
          </a:p>
          <a:p>
            <a:endParaRPr lang="en-US" sz="3200" dirty="0"/>
          </a:p>
          <a:p>
            <a:r>
              <a:rPr lang="en-US" sz="3200" dirty="0" smtClean="0"/>
              <a:t>once dominants were asleep;</a:t>
            </a:r>
          </a:p>
          <a:p>
            <a:r>
              <a:rPr lang="en-US" sz="3200" dirty="0"/>
              <a:t> </a:t>
            </a:r>
            <a:r>
              <a:rPr lang="en-US" sz="3200" dirty="0" smtClean="0"/>
              <a:t>  (4 hours later)</a:t>
            </a:r>
          </a:p>
          <a:p>
            <a:endParaRPr lang="en-US" sz="3200" dirty="0"/>
          </a:p>
          <a:p>
            <a:r>
              <a:rPr lang="en-US" sz="3200" dirty="0" smtClean="0"/>
              <a:t>Dandy returned to the food source</a:t>
            </a:r>
          </a:p>
          <a:p>
            <a:r>
              <a:rPr lang="en-US" sz="3200" dirty="0"/>
              <a:t> </a:t>
            </a:r>
            <a:r>
              <a:rPr lang="en-US" sz="3200" dirty="0" smtClean="0"/>
              <a:t>   and ate all the food.</a:t>
            </a:r>
            <a:endParaRPr lang="en-US" sz="32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457200"/>
            <a:ext cx="7930376" cy="646331"/>
          </a:xfrm>
          <a:prstGeom prst="rect">
            <a:avLst/>
          </a:prstGeom>
          <a:noFill/>
        </p:spPr>
        <p:txBody>
          <a:bodyPr wrap="none" rtlCol="0">
            <a:spAutoFit/>
          </a:bodyPr>
          <a:lstStyle/>
          <a:p>
            <a:r>
              <a:rPr lang="en-US" sz="3600" dirty="0" smtClean="0">
                <a:latin typeface="Arial" pitchFamily="34" charset="0"/>
                <a:cs typeface="Arial" pitchFamily="34" charset="0"/>
              </a:rPr>
              <a:t>1. Food manipulation in Chimpanzees</a:t>
            </a:r>
            <a:endParaRPr lang="en-US" sz="3600" dirty="0">
              <a:latin typeface="Arial" pitchFamily="34" charset="0"/>
              <a:cs typeface="Arial" pitchFamily="34" charset="0"/>
            </a:endParaRPr>
          </a:p>
        </p:txBody>
      </p:sp>
      <p:sp>
        <p:nvSpPr>
          <p:cNvPr id="4" name="TextBox 3"/>
          <p:cNvSpPr txBox="1"/>
          <p:nvPr/>
        </p:nvSpPr>
        <p:spPr>
          <a:xfrm>
            <a:off x="1295400" y="1295400"/>
            <a:ext cx="7086600" cy="5016758"/>
          </a:xfrm>
          <a:prstGeom prst="rect">
            <a:avLst/>
          </a:prstGeom>
          <a:solidFill>
            <a:srgbClr val="C00000"/>
          </a:solidFill>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en-US" sz="3200" dirty="0" smtClean="0">
                <a:effectLst>
                  <a:outerShdw blurRad="38100" dist="38100" dir="2700000" algn="tl">
                    <a:srgbClr val="000000">
                      <a:alpha val="43137"/>
                    </a:srgbClr>
                  </a:outerShdw>
                </a:effectLst>
              </a:rPr>
              <a:t> 1. Gave a young male some bananas, </a:t>
            </a:r>
          </a:p>
          <a:p>
            <a:pPr marL="342900" indent="-342900"/>
            <a:r>
              <a:rPr lang="en-US" sz="3200" dirty="0">
                <a:effectLst>
                  <a:outerShdw blurRad="38100" dist="38100" dir="2700000" algn="tl">
                    <a:srgbClr val="000000">
                      <a:alpha val="43137"/>
                    </a:srgbClr>
                  </a:outerShdw>
                </a:effectLst>
              </a:rPr>
              <a:t> </a:t>
            </a:r>
            <a:r>
              <a:rPr lang="en-US" sz="3200" dirty="0" smtClean="0">
                <a:effectLst>
                  <a:outerShdw blurRad="38100" dist="38100" dir="2700000" algn="tl">
                    <a:srgbClr val="000000">
                      <a:alpha val="43137"/>
                    </a:srgbClr>
                  </a:outerShdw>
                </a:effectLst>
              </a:rPr>
              <a:t>        he uttered loud food barks;  then</a:t>
            </a:r>
          </a:p>
          <a:p>
            <a:pPr marL="342900" indent="-342900"/>
            <a:r>
              <a:rPr lang="en-US" sz="3200" dirty="0">
                <a:effectLst>
                  <a:outerShdw blurRad="38100" dist="38100" dir="2700000" algn="tl">
                    <a:srgbClr val="000000">
                      <a:alpha val="43137"/>
                    </a:srgbClr>
                  </a:outerShdw>
                </a:effectLst>
              </a:rPr>
              <a:t> </a:t>
            </a:r>
            <a:r>
              <a:rPr lang="en-US" sz="3200" dirty="0" smtClean="0">
                <a:effectLst>
                  <a:outerShdw blurRad="38100" dist="38100" dir="2700000" algn="tl">
                    <a:srgbClr val="000000">
                      <a:alpha val="43137"/>
                    </a:srgbClr>
                  </a:outerShdw>
                </a:effectLst>
              </a:rPr>
              <a:t>        attracted older dominant males,</a:t>
            </a:r>
          </a:p>
          <a:p>
            <a:pPr marL="342900" indent="-342900"/>
            <a:r>
              <a:rPr lang="en-US" sz="3200" dirty="0" smtClean="0">
                <a:effectLst>
                  <a:outerShdw blurRad="38100" dist="38100" dir="2700000" algn="tl">
                    <a:srgbClr val="000000">
                      <a:alpha val="43137"/>
                    </a:srgbClr>
                  </a:outerShdw>
                </a:effectLst>
              </a:rPr>
              <a:t>         bananas were taken by older   </a:t>
            </a:r>
          </a:p>
          <a:p>
            <a:pPr marL="342900" indent="-342900"/>
            <a:r>
              <a:rPr lang="en-US" sz="3200" dirty="0" smtClean="0">
                <a:effectLst>
                  <a:outerShdw blurRad="38100" dist="38100" dir="2700000" algn="tl">
                    <a:srgbClr val="000000">
                      <a:alpha val="43137"/>
                    </a:srgbClr>
                  </a:outerShdw>
                </a:effectLst>
              </a:rPr>
              <a:t>         males</a:t>
            </a:r>
          </a:p>
          <a:p>
            <a:pPr marL="342900" indent="-342900"/>
            <a:endParaRPr lang="en-US" sz="3200" dirty="0">
              <a:effectLst>
                <a:outerShdw blurRad="38100" dist="38100" dir="2700000" algn="tl">
                  <a:srgbClr val="000000">
                    <a:alpha val="43137"/>
                  </a:srgbClr>
                </a:outerShdw>
              </a:effectLst>
            </a:endParaRPr>
          </a:p>
          <a:p>
            <a:pPr marL="342900" indent="-342900">
              <a:buAutoNum type="arabicPeriod" startAt="2"/>
            </a:pPr>
            <a:r>
              <a:rPr lang="en-US" sz="3200" dirty="0" smtClean="0">
                <a:effectLst>
                  <a:outerShdw blurRad="38100" dist="38100" dir="2700000" algn="tl">
                    <a:srgbClr val="000000">
                      <a:alpha val="43137"/>
                    </a:srgbClr>
                  </a:outerShdw>
                </a:effectLst>
              </a:rPr>
              <a:t>The next day gave the same young</a:t>
            </a:r>
          </a:p>
          <a:p>
            <a:pPr marL="342900" indent="-342900"/>
            <a:r>
              <a:rPr lang="en-US" sz="3200" dirty="0">
                <a:effectLst>
                  <a:outerShdw blurRad="38100" dist="38100" dir="2700000" algn="tl">
                    <a:srgbClr val="000000">
                      <a:alpha val="43137"/>
                    </a:srgbClr>
                  </a:outerShdw>
                </a:effectLst>
              </a:rPr>
              <a:t> </a:t>
            </a:r>
            <a:r>
              <a:rPr lang="en-US" sz="3200" dirty="0" smtClean="0">
                <a:effectLst>
                  <a:outerShdw blurRad="38100" dist="38100" dir="2700000" algn="tl">
                    <a:srgbClr val="000000">
                      <a:alpha val="43137"/>
                    </a:srgbClr>
                  </a:outerShdw>
                </a:effectLst>
              </a:rPr>
              <a:t>        male bananas, he made “faint”</a:t>
            </a:r>
          </a:p>
          <a:p>
            <a:pPr marL="342900" indent="-342900"/>
            <a:r>
              <a:rPr lang="en-US" sz="3200" dirty="0">
                <a:effectLst>
                  <a:outerShdw blurRad="38100" dist="38100" dir="2700000" algn="tl">
                    <a:srgbClr val="000000">
                      <a:alpha val="43137"/>
                    </a:srgbClr>
                  </a:outerShdw>
                </a:effectLst>
              </a:rPr>
              <a:t> </a:t>
            </a:r>
            <a:r>
              <a:rPr lang="en-US" sz="3200" dirty="0" smtClean="0">
                <a:effectLst>
                  <a:outerShdw blurRad="38100" dist="38100" dir="2700000" algn="tl">
                    <a:srgbClr val="000000">
                      <a:alpha val="43137"/>
                    </a:srgbClr>
                  </a:outerShdw>
                </a:effectLst>
              </a:rPr>
              <a:t>        choking sounds</a:t>
            </a:r>
          </a:p>
          <a:p>
            <a:endParaRPr lang="en-US" sz="3200" dirty="0">
              <a:effectLst>
                <a:outerShdw blurRad="38100" dist="38100" dir="2700000" algn="tl">
                  <a:srgbClr val="000000">
                    <a:alpha val="43137"/>
                  </a:srgbClr>
                </a:outerShdw>
              </a:effectLst>
            </a:endParaRPr>
          </a:p>
        </p:txBody>
      </p:sp>
      <p:sp>
        <p:nvSpPr>
          <p:cNvPr id="5" name="TextBox 4"/>
          <p:cNvSpPr txBox="1"/>
          <p:nvPr/>
        </p:nvSpPr>
        <p:spPr>
          <a:xfrm>
            <a:off x="1676400" y="6019800"/>
            <a:ext cx="5791200" cy="523220"/>
          </a:xfrm>
          <a:prstGeom prst="rect">
            <a:avLst/>
          </a:prstGeom>
          <a:solidFill>
            <a:schemeClr val="accent1">
              <a:lumMod val="60000"/>
              <a:lumOff val="40000"/>
            </a:schemeClr>
          </a:solidFill>
        </p:spPr>
        <p:txBody>
          <a:bodyPr wrap="square" rtlCol="0">
            <a:spAutoFit/>
          </a:bodyPr>
          <a:lstStyle/>
          <a:p>
            <a:r>
              <a:rPr lang="en-US" sz="2800" dirty="0" smtClean="0">
                <a:solidFill>
                  <a:schemeClr val="bg1"/>
                </a:solidFill>
                <a:latin typeface="Arial" pitchFamily="34" charset="0"/>
                <a:cs typeface="Arial" pitchFamily="34" charset="0"/>
              </a:rPr>
              <a:t>Pioneered study by Jane </a:t>
            </a:r>
            <a:r>
              <a:rPr lang="en-US" sz="2800" dirty="0" err="1" smtClean="0">
                <a:solidFill>
                  <a:schemeClr val="bg1"/>
                </a:solidFill>
                <a:latin typeface="Arial" pitchFamily="34" charset="0"/>
                <a:cs typeface="Arial" pitchFamily="34" charset="0"/>
              </a:rPr>
              <a:t>Goodall</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jpg"/>
          <p:cNvPicPr>
            <a:picLocks noChangeAspect="1"/>
          </p:cNvPicPr>
          <p:nvPr/>
        </p:nvPicPr>
        <p:blipFill>
          <a:blip r:embed="rId2" cstate="print"/>
          <a:stretch>
            <a:fillRect/>
          </a:stretch>
        </p:blipFill>
        <p:spPr>
          <a:xfrm rot="10800000">
            <a:off x="0" y="0"/>
            <a:ext cx="9296402" cy="3846215"/>
          </a:xfrm>
          <a:prstGeom prst="rect">
            <a:avLst/>
          </a:prstGeom>
        </p:spPr>
      </p:pic>
      <p:sp>
        <p:nvSpPr>
          <p:cNvPr id="3" name="Subtitle 2"/>
          <p:cNvSpPr>
            <a:spLocks noGrp="1"/>
          </p:cNvSpPr>
          <p:nvPr>
            <p:ph type="subTitle" idx="1"/>
          </p:nvPr>
        </p:nvSpPr>
        <p:spPr>
          <a:xfrm>
            <a:off x="685800" y="3998685"/>
            <a:ext cx="7772400" cy="3011715"/>
          </a:xfrm>
        </p:spPr>
        <p:txBody>
          <a:bodyPr>
            <a:normAutofit fontScale="92500"/>
          </a:bodyPr>
          <a:lstStyle/>
          <a:p>
            <a:pPr algn="l"/>
            <a:r>
              <a:rPr lang="en-US" sz="3600" dirty="0" smtClean="0">
                <a:solidFill>
                  <a:schemeClr val="tx1"/>
                </a:solidFill>
              </a:rPr>
              <a:t>If a female monkey has a rendezvous with a subordinate male behind a tree, she peeks out periodically to check on the alpha’s movements, or exposes her head and pretends to be foraging.</a:t>
            </a:r>
            <a:endParaRPr lang="en-US" sz="3600" dirty="0">
              <a:solidFill>
                <a:schemeClr val="tx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846285"/>
            <a:ext cx="8497824" cy="3011715"/>
          </a:xfrm>
        </p:spPr>
        <p:txBody>
          <a:bodyPr>
            <a:noAutofit/>
          </a:bodyPr>
          <a:lstStyle/>
          <a:p>
            <a:pPr algn="l"/>
            <a:r>
              <a:rPr lang="en-US" dirty="0" smtClean="0">
                <a:solidFill>
                  <a:schemeClr val="tx1"/>
                </a:solidFill>
              </a:rPr>
              <a:t>Female chimp may feign indifference when solicited by a subordinate male within sight of a dominant. When out of sight of the alpha, the same females solicit copulations from the favored subordinate and suppress the normal screams that accompany climax.</a:t>
            </a:r>
            <a:endParaRPr lang="en-US" dirty="0">
              <a:solidFill>
                <a:schemeClr val="tx1"/>
              </a:solidFill>
            </a:endParaRPr>
          </a:p>
        </p:txBody>
      </p:sp>
      <p:pic>
        <p:nvPicPr>
          <p:cNvPr id="2050" name="Picture 2"/>
          <p:cNvPicPr>
            <a:picLocks noChangeAspect="1" noChangeArrowheads="1"/>
          </p:cNvPicPr>
          <p:nvPr/>
        </p:nvPicPr>
        <p:blipFill>
          <a:blip r:embed="rId2" cstate="print"/>
          <a:srcRect/>
          <a:stretch>
            <a:fillRect/>
          </a:stretch>
        </p:blipFill>
        <p:spPr bwMode="auto">
          <a:xfrm>
            <a:off x="2819399" y="762000"/>
            <a:ext cx="3697941"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38912" y="3810000"/>
            <a:ext cx="8705088" cy="4124476"/>
          </a:xfrm>
        </p:spPr>
        <p:txBody>
          <a:bodyPr>
            <a:noAutofit/>
          </a:bodyPr>
          <a:lstStyle/>
          <a:p>
            <a:pPr algn="l"/>
            <a:r>
              <a:rPr lang="en-US" dirty="0" smtClean="0">
                <a:solidFill>
                  <a:schemeClr val="tx1"/>
                </a:solidFill>
              </a:rPr>
              <a:t>A chimp called </a:t>
            </a:r>
            <a:r>
              <a:rPr lang="en-US" dirty="0" err="1" smtClean="0">
                <a:solidFill>
                  <a:schemeClr val="tx1"/>
                </a:solidFill>
              </a:rPr>
              <a:t>Kanzi</a:t>
            </a:r>
            <a:r>
              <a:rPr lang="en-US" dirty="0" smtClean="0">
                <a:solidFill>
                  <a:schemeClr val="tx1"/>
                </a:solidFill>
              </a:rPr>
              <a:t> was notoriously mischievous, and frightened a new keeper by disappearing; a complete search of his quarters, roof and all, failed to locate the chimp. As it turns out, </a:t>
            </a:r>
            <a:r>
              <a:rPr lang="en-US" dirty="0" err="1" smtClean="0">
                <a:solidFill>
                  <a:schemeClr val="tx1"/>
                </a:solidFill>
              </a:rPr>
              <a:t>Kanzi</a:t>
            </a:r>
            <a:r>
              <a:rPr lang="en-US" dirty="0" smtClean="0">
                <a:solidFill>
                  <a:schemeClr val="tx1"/>
                </a:solidFill>
              </a:rPr>
              <a:t> had flattened himself on a bed, covered his body with blankets, and lain completely still for 20 minutes, only to emerge laughing when unable to contain himself any longer.</a:t>
            </a:r>
            <a:endParaRPr lang="en-US" dirty="0">
              <a:solidFill>
                <a:schemeClr val="tx1"/>
              </a:solidFill>
            </a:endParaRPr>
          </a:p>
        </p:txBody>
      </p:sp>
      <p:pic>
        <p:nvPicPr>
          <p:cNvPr id="1026" name="Picture 2"/>
          <p:cNvPicPr>
            <a:picLocks noChangeAspect="1" noChangeArrowheads="1"/>
          </p:cNvPicPr>
          <p:nvPr/>
        </p:nvPicPr>
        <p:blipFill>
          <a:blip r:embed="rId2" cstate="print"/>
          <a:srcRect/>
          <a:stretch>
            <a:fillRect/>
          </a:stretch>
        </p:blipFill>
        <p:spPr bwMode="auto">
          <a:xfrm>
            <a:off x="2438400" y="304800"/>
            <a:ext cx="4121907"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195" y="1600200"/>
            <a:ext cx="7629012" cy="3539430"/>
          </a:xfrm>
          <a:prstGeom prst="rect">
            <a:avLst/>
          </a:prstGeom>
          <a:solidFill>
            <a:schemeClr val="bg2">
              <a:lumMod val="75000"/>
            </a:schemeClr>
          </a:solidFill>
        </p:spPr>
        <p:txBody>
          <a:bodyPr wrap="none" rtlCol="0">
            <a:spAutoFit/>
          </a:bodyPr>
          <a:lstStyle/>
          <a:p>
            <a:r>
              <a:rPr lang="en-US" sz="3200" dirty="0" smtClean="0"/>
              <a:t>1</a:t>
            </a:r>
            <a:r>
              <a:rPr lang="en-US" sz="3200" dirty="0" smtClean="0">
                <a:latin typeface="Arial" pitchFamily="34" charset="0"/>
                <a:cs typeface="Arial" pitchFamily="34" charset="0"/>
              </a:rPr>
              <a:t>.  What’s the advantage of using</a:t>
            </a:r>
          </a:p>
          <a:p>
            <a:r>
              <a:rPr lang="en-US" sz="3200" dirty="0" smtClean="0">
                <a:latin typeface="Arial" pitchFamily="34" charset="0"/>
                <a:cs typeface="Arial" pitchFamily="34" charset="0"/>
              </a:rPr>
              <a:t>          parrots than other animals to study</a:t>
            </a:r>
          </a:p>
          <a:p>
            <a:r>
              <a:rPr lang="en-US" sz="3200" dirty="0" smtClean="0">
                <a:latin typeface="Arial" pitchFamily="34" charset="0"/>
                <a:cs typeface="Arial" pitchFamily="34" charset="0"/>
              </a:rPr>
              <a:t>          animal cognition? </a:t>
            </a:r>
          </a:p>
          <a:p>
            <a:endParaRPr lang="en-US" sz="3200" dirty="0" smtClean="0">
              <a:latin typeface="Arial" pitchFamily="34" charset="0"/>
              <a:cs typeface="Arial" pitchFamily="34" charset="0"/>
            </a:endParaRPr>
          </a:p>
          <a:p>
            <a:pPr marL="514350" indent="-514350">
              <a:buAutoNum type="arabicPeriod" startAt="2"/>
            </a:pPr>
            <a:r>
              <a:rPr lang="en-US" sz="3200" dirty="0" smtClean="0">
                <a:latin typeface="Arial" pitchFamily="34" charset="0"/>
                <a:cs typeface="Arial" pitchFamily="34" charset="0"/>
              </a:rPr>
              <a:t>What is Irene’s methods to train the</a:t>
            </a:r>
          </a:p>
          <a:p>
            <a:pPr marL="514350" indent="-514350"/>
            <a:r>
              <a:rPr lang="en-US" sz="3200" dirty="0" smtClean="0">
                <a:latin typeface="Arial" pitchFamily="34" charset="0"/>
                <a:cs typeface="Arial" pitchFamily="34" charset="0"/>
              </a:rPr>
              <a:t>          parrots? Rival-model </a:t>
            </a:r>
            <a:r>
              <a:rPr lang="en-US" sz="3200" dirty="0" smtClean="0">
                <a:latin typeface="Arial" pitchFamily="34" charset="0"/>
                <a:cs typeface="Arial" pitchFamily="34" charset="0"/>
                <a:sym typeface="Wingdings" pitchFamily="2" charset="2"/>
              </a:rPr>
              <a:t> purpose?</a:t>
            </a:r>
            <a:endParaRPr lang="en-US" sz="3200" dirty="0" smtClean="0">
              <a:latin typeface="Arial" pitchFamily="34" charset="0"/>
              <a:cs typeface="Arial" pitchFamily="34" charset="0"/>
            </a:endParaRPr>
          </a:p>
          <a:p>
            <a:pPr marL="514350" indent="-514350"/>
            <a:r>
              <a:rPr lang="en-US" sz="3200" dirty="0" smtClean="0">
                <a:latin typeface="Arial" pitchFamily="34" charset="0"/>
                <a:cs typeface="Arial" pitchFamily="34" charset="0"/>
              </a:rPr>
              <a:t>     </a:t>
            </a:r>
          </a:p>
        </p:txBody>
      </p:sp>
      <p:sp>
        <p:nvSpPr>
          <p:cNvPr id="3" name="TextBox 2"/>
          <p:cNvSpPr txBox="1"/>
          <p:nvPr/>
        </p:nvSpPr>
        <p:spPr>
          <a:xfrm>
            <a:off x="609600" y="228600"/>
            <a:ext cx="8153400" cy="707886"/>
          </a:xfrm>
          <a:prstGeom prst="rect">
            <a:avLst/>
          </a:prstGeom>
          <a:solidFill>
            <a:schemeClr val="bg2">
              <a:lumMod val="75000"/>
            </a:schemeClr>
          </a:solidFill>
        </p:spPr>
        <p:txBody>
          <a:bodyPr wrap="square" rtlCol="0">
            <a:spAutoFit/>
          </a:bodyPr>
          <a:lstStyle/>
          <a:p>
            <a:r>
              <a:rPr lang="en-US" sz="4000" dirty="0" smtClean="0">
                <a:solidFill>
                  <a:schemeClr val="tx2">
                    <a:lumMod val="90000"/>
                  </a:schemeClr>
                </a:solidFill>
                <a:latin typeface="Arial" pitchFamily="34" charset="0"/>
                <a:cs typeface="Arial" pitchFamily="34" charset="0"/>
              </a:rPr>
              <a:t>          how smart are parrots?</a:t>
            </a:r>
            <a:endParaRPr lang="en-US" sz="4000" dirty="0">
              <a:solidFill>
                <a:schemeClr val="tx2">
                  <a:lumMod val="9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http://newsimg.bbc.co.uk/media/images/42782000/jpg/_42782549_picture_11_416.jpg"/>
          <p:cNvPicPr>
            <a:picLocks noChangeAspect="1" noChangeArrowheads="1"/>
          </p:cNvPicPr>
          <p:nvPr/>
        </p:nvPicPr>
        <p:blipFill>
          <a:blip r:embed="rId2" cstate="print"/>
          <a:srcRect/>
          <a:stretch>
            <a:fillRect/>
          </a:stretch>
        </p:blipFill>
        <p:spPr bwMode="auto">
          <a:xfrm>
            <a:off x="-365760" y="1"/>
            <a:ext cx="9509760" cy="6858000"/>
          </a:xfrm>
          <a:prstGeom prst="rect">
            <a:avLst/>
          </a:prstGeom>
          <a:noFill/>
        </p:spPr>
      </p:pic>
      <p:sp>
        <p:nvSpPr>
          <p:cNvPr id="7" name="TextBox 6"/>
          <p:cNvSpPr txBox="1"/>
          <p:nvPr/>
        </p:nvSpPr>
        <p:spPr>
          <a:xfrm>
            <a:off x="1219200" y="5791200"/>
            <a:ext cx="5041252" cy="523220"/>
          </a:xfrm>
          <a:prstGeom prst="rect">
            <a:avLst/>
          </a:prstGeom>
          <a:solidFill>
            <a:schemeClr val="bg2">
              <a:lumMod val="75000"/>
            </a:schemeClr>
          </a:solidFill>
        </p:spPr>
        <p:txBody>
          <a:bodyPr wrap="none" rtlCol="0">
            <a:spAutoFit/>
          </a:bodyPr>
          <a:lstStyle/>
          <a:p>
            <a:r>
              <a:rPr lang="en-US" sz="2800" b="1" dirty="0" smtClean="0">
                <a:latin typeface="Arial" pitchFamily="34" charset="0"/>
                <a:cs typeface="Arial" pitchFamily="34" charset="0"/>
              </a:rPr>
              <a:t>What is in a termite’s mind? </a:t>
            </a:r>
            <a:endParaRPr lang="en-US" sz="28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newyorksparrow\Desktop\Untitled-7.jpg"/>
          <p:cNvPicPr>
            <a:picLocks noChangeAspect="1" noChangeArrowheads="1"/>
          </p:cNvPicPr>
          <p:nvPr/>
        </p:nvPicPr>
        <p:blipFill>
          <a:blip r:embed="rId2" cstate="print"/>
          <a:srcRect/>
          <a:stretch>
            <a:fillRect/>
          </a:stretch>
        </p:blipFill>
        <p:spPr bwMode="auto">
          <a:xfrm>
            <a:off x="899161" y="-120317"/>
            <a:ext cx="7361436" cy="7144923"/>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9144000" cy="6370975"/>
          </a:xfrm>
          <a:prstGeom prst="rect">
            <a:avLst/>
          </a:prstGeom>
          <a:solidFill>
            <a:schemeClr val="tx2">
              <a:lumMod val="10000"/>
            </a:schemeClr>
          </a:solidFill>
        </p:spPr>
        <p:txBody>
          <a:bodyPr wrap="square" rtlCol="0">
            <a:spAutoFit/>
          </a:bodyPr>
          <a:lstStyle/>
          <a:p>
            <a:endParaRPr lang="en-US" sz="2400" dirty="0" smtClean="0">
              <a:latin typeface="Arial" pitchFamily="34" charset="0"/>
              <a:cs typeface="Arial" pitchFamily="34" charset="0"/>
            </a:endParaRPr>
          </a:p>
          <a:p>
            <a:pPr marL="342900" indent="-342900"/>
            <a:r>
              <a:rPr lang="en-US" sz="2400" dirty="0" smtClean="0">
                <a:latin typeface="Arial" pitchFamily="34" charset="0"/>
                <a:cs typeface="Arial" pitchFamily="34" charset="0"/>
              </a:rPr>
              <a:t>1.  Are Alex’s vocalizations language? </a:t>
            </a:r>
          </a:p>
          <a:p>
            <a:pPr marL="342900" indent="-342900">
              <a:buAutoNum type="arabicPeriod"/>
            </a:pPr>
            <a:endParaRPr lang="en-US" sz="2400" dirty="0" smtClean="0">
              <a:latin typeface="Arial" pitchFamily="34" charset="0"/>
              <a:cs typeface="Arial" pitchFamily="34" charset="0"/>
            </a:endParaRPr>
          </a:p>
          <a:p>
            <a:pPr marL="342900" indent="-342900"/>
            <a:r>
              <a:rPr lang="en-US" sz="2400" dirty="0" smtClean="0">
                <a:latin typeface="Arial" pitchFamily="34" charset="0"/>
                <a:cs typeface="Arial" pitchFamily="34" charset="0"/>
              </a:rPr>
              <a:t>2. Is Alex capable of thinking? Or it is another example of Clever Hans? Or another example of operant conditioning?</a:t>
            </a:r>
          </a:p>
          <a:p>
            <a:pPr marL="342900" indent="-342900"/>
            <a:endParaRPr lang="en-US" sz="2400" dirty="0" smtClean="0">
              <a:latin typeface="Arial" pitchFamily="34" charset="0"/>
              <a:cs typeface="Arial" pitchFamily="34" charset="0"/>
            </a:endParaRPr>
          </a:p>
          <a:p>
            <a:pPr marL="342900" indent="-342900"/>
            <a:r>
              <a:rPr lang="en-US" sz="2400" dirty="0" smtClean="0">
                <a:latin typeface="Arial" pitchFamily="34" charset="0"/>
                <a:cs typeface="Arial" pitchFamily="34" charset="0"/>
              </a:rPr>
              <a:t>3.   How does Alex’s skill differ from that of dolphins or chimps? </a:t>
            </a:r>
          </a:p>
          <a:p>
            <a:pPr marL="342900" indent="-342900"/>
            <a:endParaRPr lang="en-US" sz="2400" dirty="0" smtClean="0">
              <a:latin typeface="Arial" pitchFamily="34" charset="0"/>
              <a:cs typeface="Arial" pitchFamily="34" charset="0"/>
            </a:endParaRPr>
          </a:p>
          <a:p>
            <a:pPr marL="342900" indent="-342900"/>
            <a:r>
              <a:rPr lang="en-US" sz="2400" dirty="0" smtClean="0">
                <a:latin typeface="Arial" pitchFamily="34" charset="0"/>
                <a:cs typeface="Arial" pitchFamily="34" charset="0"/>
              </a:rPr>
              <a:t>4.    Which of the following views do you agree?</a:t>
            </a:r>
          </a:p>
          <a:p>
            <a:pPr marL="342900" indent="-342900"/>
            <a:r>
              <a:rPr lang="en-US" sz="2400" dirty="0" smtClean="0">
                <a:latin typeface="Arial" pitchFamily="34" charset="0"/>
                <a:cs typeface="Arial" pitchFamily="34" charset="0"/>
              </a:rPr>
              <a:t>  a. Dr. Herbert Terrace: Alex was doing a rote response: a </a:t>
            </a:r>
          </a:p>
          <a:p>
            <a:pPr marL="342900" indent="-342900"/>
            <a:r>
              <a:rPr lang="en-US" sz="2400" dirty="0" smtClean="0">
                <a:latin typeface="Arial" pitchFamily="34" charset="0"/>
                <a:cs typeface="Arial" pitchFamily="34" charset="0"/>
              </a:rPr>
              <a:t>       complex discriminative performance. An external stimulus to</a:t>
            </a:r>
          </a:p>
          <a:p>
            <a:pPr marL="342900" indent="-342900"/>
            <a:r>
              <a:rPr lang="en-US" sz="2400" dirty="0" smtClean="0">
                <a:latin typeface="Arial" pitchFamily="34" charset="0"/>
                <a:cs typeface="Arial" pitchFamily="34" charset="0"/>
              </a:rPr>
              <a:t>      guide Alex’s response. </a:t>
            </a:r>
          </a:p>
          <a:p>
            <a:pPr marL="342900" indent="-342900"/>
            <a:r>
              <a:rPr lang="en-US" sz="2400" dirty="0" smtClean="0">
                <a:latin typeface="Arial" pitchFamily="34" charset="0"/>
                <a:cs typeface="Arial" pitchFamily="34" charset="0"/>
              </a:rPr>
              <a:t>  b. Dr. Donald Griffin: animals are capable of complex thought</a:t>
            </a:r>
          </a:p>
          <a:p>
            <a:pPr marL="342900" indent="-342900"/>
            <a:r>
              <a:rPr lang="en-US" sz="2400" dirty="0" smtClean="0">
                <a:latin typeface="Arial" pitchFamily="34" charset="0"/>
                <a:cs typeface="Arial" pitchFamily="34" charset="0"/>
              </a:rPr>
              <a:t>        and behavior that are not instinctive. </a:t>
            </a:r>
          </a:p>
          <a:p>
            <a:pPr marL="342900" indent="-342900"/>
            <a:r>
              <a:rPr lang="en-US" sz="2400" dirty="0" smtClean="0">
                <a:latin typeface="Arial" pitchFamily="34" charset="0"/>
                <a:cs typeface="Arial" pitchFamily="34" charset="0"/>
              </a:rPr>
              <a:t>  c. Dr. Steven Pinker: even complex behavior/ thought in humans</a:t>
            </a:r>
          </a:p>
          <a:p>
            <a:pPr marL="342900" indent="-342900"/>
            <a:r>
              <a:rPr lang="en-US" sz="2400" dirty="0" smtClean="0">
                <a:latin typeface="Arial" pitchFamily="34" charset="0"/>
                <a:cs typeface="Arial" pitchFamily="34" charset="0"/>
              </a:rPr>
              <a:t>               can be instinctive.</a:t>
            </a:r>
          </a:p>
          <a:p>
            <a:pPr marL="342900" indent="-342900"/>
            <a:endParaRPr lang="en-US"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609600"/>
            <a:ext cx="8770350" cy="1569660"/>
          </a:xfrm>
          <a:prstGeom prst="rect">
            <a:avLst/>
          </a:prstGeom>
          <a:solidFill>
            <a:schemeClr val="bg2">
              <a:lumMod val="75000"/>
            </a:schemeClr>
          </a:solidFill>
        </p:spPr>
        <p:style>
          <a:lnRef idx="1">
            <a:schemeClr val="accent4"/>
          </a:lnRef>
          <a:fillRef idx="3">
            <a:schemeClr val="accent4"/>
          </a:fillRef>
          <a:effectRef idx="2">
            <a:schemeClr val="accent4"/>
          </a:effectRef>
          <a:fontRef idx="minor">
            <a:schemeClr val="lt1"/>
          </a:fontRef>
        </p:style>
        <p:txBody>
          <a:bodyPr wrap="none">
            <a:spAutoFit/>
          </a:bodyPr>
          <a:lstStyle/>
          <a:p>
            <a:r>
              <a:rPr lang="en-US" sz="3200" dirty="0">
                <a:solidFill>
                  <a:schemeClr val="tx1"/>
                </a:solidFill>
                <a:latin typeface="Arial" pitchFamily="34" charset="0"/>
                <a:cs typeface="Arial" pitchFamily="34" charset="0"/>
              </a:rPr>
              <a:t> </a:t>
            </a:r>
            <a:r>
              <a:rPr lang="en-US" sz="3200" dirty="0" smtClean="0">
                <a:solidFill>
                  <a:schemeClr val="tx1"/>
                </a:solidFill>
                <a:latin typeface="Arial" pitchFamily="34" charset="0"/>
                <a:cs typeface="Arial" pitchFamily="34" charset="0"/>
              </a:rPr>
              <a:t>when social animals can recognize, memorize,</a:t>
            </a:r>
          </a:p>
          <a:p>
            <a:r>
              <a:rPr lang="en-US" sz="3200" dirty="0" smtClean="0">
                <a:solidFill>
                  <a:schemeClr val="tx1"/>
                </a:solidFill>
                <a:latin typeface="Arial" pitchFamily="34" charset="0"/>
                <a:cs typeface="Arial" pitchFamily="34" charset="0"/>
              </a:rPr>
              <a:t> interact with other individuals, </a:t>
            </a:r>
          </a:p>
          <a:p>
            <a:r>
              <a:rPr lang="en-US" sz="3200" dirty="0" smtClean="0">
                <a:solidFill>
                  <a:schemeClr val="tx1"/>
                </a:solidFill>
                <a:latin typeface="Arial" pitchFamily="34" charset="0"/>
                <a:cs typeface="Arial" pitchFamily="34" charset="0"/>
              </a:rPr>
              <a:t> do animals have emotion? </a:t>
            </a:r>
            <a:endParaRPr lang="en-US" sz="3200" dirty="0">
              <a:solidFill>
                <a:schemeClr val="tx1"/>
              </a:solidFill>
              <a:latin typeface="Arial" pitchFamily="34" charset="0"/>
              <a:cs typeface="Arial" pitchFamily="34" charset="0"/>
            </a:endParaRPr>
          </a:p>
        </p:txBody>
      </p:sp>
      <p:sp>
        <p:nvSpPr>
          <p:cNvPr id="4" name="TextBox 3"/>
          <p:cNvSpPr txBox="1"/>
          <p:nvPr/>
        </p:nvSpPr>
        <p:spPr>
          <a:xfrm>
            <a:off x="3200400" y="2971800"/>
            <a:ext cx="2444900" cy="830997"/>
          </a:xfrm>
          <a:prstGeom prst="rect">
            <a:avLst/>
          </a:prstGeom>
          <a:solidFill>
            <a:schemeClr val="tx1"/>
          </a:solidFill>
        </p:spPr>
        <p:txBody>
          <a:bodyPr wrap="none" rtlCol="0">
            <a:spAutoFit/>
          </a:bodyPr>
          <a:lstStyle/>
          <a:p>
            <a:r>
              <a:rPr lang="en-US" sz="4800" dirty="0" smtClean="0">
                <a:solidFill>
                  <a:schemeClr val="bg1"/>
                </a:solidFill>
                <a:latin typeface="Arial" pitchFamily="34" charset="0"/>
                <a:cs typeface="Arial" pitchFamily="34" charset="0"/>
              </a:rPr>
              <a:t>Emotion</a:t>
            </a:r>
            <a:endParaRPr lang="en-US" sz="4800" dirty="0">
              <a:solidFill>
                <a:schemeClr val="bg1"/>
              </a:solidFill>
              <a:latin typeface="Arial" pitchFamily="34" charset="0"/>
              <a:cs typeface="Arial" pitchFamily="34" charset="0"/>
            </a:endParaRPr>
          </a:p>
        </p:txBody>
      </p:sp>
      <p:sp>
        <p:nvSpPr>
          <p:cNvPr id="5" name="Rectangle 4"/>
          <p:cNvSpPr/>
          <p:nvPr/>
        </p:nvSpPr>
        <p:spPr>
          <a:xfrm>
            <a:off x="1066800" y="3886200"/>
            <a:ext cx="6553200" cy="1815882"/>
          </a:xfrm>
          <a:prstGeom prst="rect">
            <a:avLst/>
          </a:prstGeom>
          <a:solidFill>
            <a:schemeClr val="tx1"/>
          </a:solidFill>
        </p:spPr>
        <p:txBody>
          <a:bodyPr wrap="square">
            <a:spAutoFit/>
          </a:bodyPr>
          <a:lstStyle/>
          <a:p>
            <a:r>
              <a:rPr lang="en-US" sz="2800" dirty="0" smtClean="0">
                <a:solidFill>
                  <a:schemeClr val="bg1"/>
                </a:solidFill>
              </a:rPr>
              <a:t>a strong feeling deriving from one’s circumstances, mood, or relationships with others:  joy, anger, love, hate, fear, sadness,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25706" y="68759"/>
            <a:ext cx="8313494" cy="769441"/>
          </a:xfrm>
          <a:prstGeom prst="rect">
            <a:avLst/>
          </a:prstGeom>
          <a:noFill/>
        </p:spPr>
        <p:txBody>
          <a:bodyPr wrap="none" rtlCol="0">
            <a:spAutoFit/>
          </a:bodyPr>
          <a:lstStyle/>
          <a:p>
            <a:r>
              <a:rPr lang="en-US" sz="4400" dirty="0" smtClean="0">
                <a:latin typeface="Arial" pitchFamily="34" charset="0"/>
                <a:cs typeface="Arial" pitchFamily="34" charset="0"/>
              </a:rPr>
              <a:t>Rats laugh when you tickle them</a:t>
            </a:r>
            <a:endParaRPr lang="en-US" sz="4400" dirty="0">
              <a:latin typeface="Arial" pitchFamily="34" charset="0"/>
              <a:cs typeface="Arial" pitchFamily="34" charset="0"/>
            </a:endParaRPr>
          </a:p>
        </p:txBody>
      </p:sp>
      <p:pic>
        <p:nvPicPr>
          <p:cNvPr id="5" name="Rats Laugh When You Tickle Them.wmv">
            <a:hlinkClick r:id="" action="ppaction://media"/>
          </p:cNvPr>
          <p:cNvPicPr>
            <a:picLocks noRot="1" noChangeAspect="1"/>
          </p:cNvPicPr>
          <p:nvPr>
            <a:videoFile r:link="rId1"/>
          </p:nvPr>
        </p:nvPicPr>
        <p:blipFill>
          <a:blip r:embed="rId3" cstate="print"/>
          <a:stretch>
            <a:fillRect/>
          </a:stretch>
        </p:blipFill>
        <p:spPr>
          <a:xfrm>
            <a:off x="1447800" y="1085850"/>
            <a:ext cx="6273800" cy="470535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6399" y="130314"/>
            <a:ext cx="8114722" cy="707886"/>
          </a:xfrm>
          <a:prstGeom prst="rect">
            <a:avLst/>
          </a:prstGeom>
          <a:noFill/>
        </p:spPr>
        <p:txBody>
          <a:bodyPr wrap="none" rtlCol="0">
            <a:spAutoFit/>
          </a:bodyPr>
          <a:lstStyle/>
          <a:p>
            <a:r>
              <a:rPr lang="en-US" sz="4000" dirty="0" smtClean="0">
                <a:latin typeface="Arial" pitchFamily="34" charset="0"/>
                <a:cs typeface="Arial" pitchFamily="34" charset="0"/>
              </a:rPr>
              <a:t>      birds have music appreciation?</a:t>
            </a:r>
            <a:endParaRPr lang="en-US" sz="4000" dirty="0">
              <a:latin typeface="Arial" pitchFamily="34" charset="0"/>
              <a:cs typeface="Arial" pitchFamily="34" charset="0"/>
            </a:endParaRPr>
          </a:p>
        </p:txBody>
      </p:sp>
      <p:pic>
        <p:nvPicPr>
          <p:cNvPr id="5" name="Snowball_is_a_Rockin__to_the_Back_Street_Boys_Cockatoo__.wmv">
            <a:hlinkClick r:id="" action="ppaction://media"/>
          </p:cNvPr>
          <p:cNvPicPr>
            <a:picLocks noRot="1" noChangeAspect="1"/>
          </p:cNvPicPr>
          <p:nvPr>
            <a:videoFile r:link="rId1"/>
          </p:nvPr>
        </p:nvPicPr>
        <p:blipFill>
          <a:blip r:embed="rId3" cstate="print"/>
          <a:stretch>
            <a:fillRect/>
          </a:stretch>
        </p:blipFill>
        <p:spPr>
          <a:xfrm>
            <a:off x="1066800" y="756524"/>
            <a:ext cx="7480736" cy="610147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46399" y="130314"/>
            <a:ext cx="8114722" cy="707886"/>
          </a:xfrm>
          <a:prstGeom prst="rect">
            <a:avLst/>
          </a:prstGeom>
          <a:noFill/>
        </p:spPr>
        <p:txBody>
          <a:bodyPr wrap="none" rtlCol="0">
            <a:spAutoFit/>
          </a:bodyPr>
          <a:lstStyle/>
          <a:p>
            <a:r>
              <a:rPr lang="en-US" sz="4000" dirty="0" smtClean="0">
                <a:latin typeface="Arial" pitchFamily="34" charset="0"/>
                <a:cs typeface="Arial" pitchFamily="34" charset="0"/>
              </a:rPr>
              <a:t>      dogs have music appreciation?</a:t>
            </a:r>
            <a:endParaRPr lang="en-US" sz="4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38200" y="1905000"/>
            <a:ext cx="7086600" cy="3539430"/>
          </a:xfrm>
          <a:prstGeom prst="rect">
            <a:avLst/>
          </a:prstGeom>
          <a:solidFill>
            <a:schemeClr val="bg2">
              <a:lumMod val="75000"/>
            </a:schemeClr>
          </a:solidFill>
        </p:spPr>
        <p:txBody>
          <a:bodyPr wrap="square" rtlCol="0">
            <a:spAutoFit/>
          </a:bodyPr>
          <a:lstStyle/>
          <a:p>
            <a:pPr marL="514350" indent="-514350">
              <a:buAutoNum type="arabicPeriod"/>
            </a:pPr>
            <a:r>
              <a:rPr lang="en-US" sz="3200" dirty="0" smtClean="0">
                <a:latin typeface="Arial" pitchFamily="34" charset="0"/>
                <a:cs typeface="Arial" pitchFamily="34" charset="0"/>
              </a:rPr>
              <a:t>Sexual selection – attract mates</a:t>
            </a:r>
          </a:p>
          <a:p>
            <a:pPr marL="514350" indent="-514350">
              <a:buAutoNum type="arabicPeriod"/>
            </a:pPr>
            <a:endParaRPr lang="en-US" sz="3200" dirty="0" smtClean="0">
              <a:latin typeface="Arial" pitchFamily="34" charset="0"/>
              <a:cs typeface="Arial" pitchFamily="34" charset="0"/>
            </a:endParaRPr>
          </a:p>
          <a:p>
            <a:pPr marL="514350" indent="-514350">
              <a:buAutoNum type="arabicPeriod"/>
            </a:pPr>
            <a:r>
              <a:rPr lang="en-US" sz="3200" dirty="0" smtClean="0">
                <a:latin typeface="Arial" pitchFamily="34" charset="0"/>
                <a:cs typeface="Arial" pitchFamily="34" charset="0"/>
              </a:rPr>
              <a:t>Social selection --  bind groups</a:t>
            </a:r>
          </a:p>
          <a:p>
            <a:pPr marL="514350" indent="-514350">
              <a:buAutoNum type="arabicPeriod"/>
            </a:pPr>
            <a:endParaRPr lang="en-US" sz="3200" dirty="0" smtClean="0">
              <a:latin typeface="Arial" pitchFamily="34" charset="0"/>
              <a:cs typeface="Arial" pitchFamily="34" charset="0"/>
            </a:endParaRPr>
          </a:p>
          <a:p>
            <a:pPr marL="514350" indent="-514350"/>
            <a:r>
              <a:rPr lang="en-US" sz="3200" dirty="0" smtClean="0">
                <a:latin typeface="Arial" pitchFamily="34" charset="0"/>
                <a:cs typeface="Arial" pitchFamily="34" charset="0"/>
              </a:rPr>
              <a:t>Music is created to induce emotions</a:t>
            </a:r>
          </a:p>
          <a:p>
            <a:pPr marL="514350" indent="-514350">
              <a:buAutoNum type="arabicPeriod"/>
            </a:pPr>
            <a:endParaRPr lang="en-US" sz="3200" dirty="0" smtClean="0">
              <a:latin typeface="Arial" pitchFamily="34" charset="0"/>
              <a:cs typeface="Arial" pitchFamily="34" charset="0"/>
            </a:endParaRPr>
          </a:p>
          <a:p>
            <a:pPr marL="514350" indent="-514350">
              <a:buAutoNum type="arabicPeriod"/>
            </a:pPr>
            <a:endParaRPr lang="en-US" sz="3200" dirty="0">
              <a:latin typeface="Arial" pitchFamily="34" charset="0"/>
              <a:cs typeface="Arial" pitchFamily="34" charset="0"/>
            </a:endParaRPr>
          </a:p>
        </p:txBody>
      </p:sp>
      <p:sp>
        <p:nvSpPr>
          <p:cNvPr id="5" name="TextBox 4"/>
          <p:cNvSpPr txBox="1"/>
          <p:nvPr/>
        </p:nvSpPr>
        <p:spPr>
          <a:xfrm>
            <a:off x="1143000" y="457200"/>
            <a:ext cx="7170553" cy="707886"/>
          </a:xfrm>
          <a:prstGeom prst="rect">
            <a:avLst/>
          </a:prstGeom>
          <a:noFill/>
        </p:spPr>
        <p:txBody>
          <a:bodyPr wrap="none" rtlCol="0">
            <a:spAutoFit/>
          </a:bodyPr>
          <a:lstStyle/>
          <a:p>
            <a:r>
              <a:rPr lang="en-US" sz="4000" dirty="0" smtClean="0">
                <a:latin typeface="Arial" pitchFamily="34" charset="0"/>
                <a:cs typeface="Arial" pitchFamily="34" charset="0"/>
              </a:rPr>
              <a:t>Why/How does music evolve ?</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1152" y="118408"/>
            <a:ext cx="7970452" cy="1938992"/>
          </a:xfrm>
          <a:prstGeom prst="rect">
            <a:avLst/>
          </a:prstGeom>
          <a:noFill/>
        </p:spPr>
        <p:txBody>
          <a:bodyPr wrap="none" rtlCol="0">
            <a:spAutoFit/>
          </a:bodyPr>
          <a:lstStyle/>
          <a:p>
            <a:r>
              <a:rPr lang="en-US" sz="4000" u="sng" dirty="0" smtClean="0">
                <a:latin typeface="Arial" pitchFamily="34" charset="0"/>
                <a:cs typeface="Arial" pitchFamily="34" charset="0"/>
              </a:rPr>
              <a:t>Ultimate causes </a:t>
            </a:r>
            <a:r>
              <a:rPr lang="en-US" sz="4000" dirty="0" smtClean="0">
                <a:latin typeface="Arial" pitchFamily="34" charset="0"/>
                <a:cs typeface="Arial" pitchFamily="34" charset="0"/>
              </a:rPr>
              <a:t>of emotions:</a:t>
            </a:r>
          </a:p>
          <a:p>
            <a:endParaRPr lang="en-US" sz="4000" dirty="0" smtClean="0">
              <a:latin typeface="Arial" pitchFamily="34" charset="0"/>
              <a:cs typeface="Arial" pitchFamily="34" charset="0"/>
            </a:endParaRPr>
          </a:p>
          <a:p>
            <a:r>
              <a:rPr lang="en-US" sz="4000" dirty="0" smtClean="0">
                <a:latin typeface="Arial" pitchFamily="34" charset="0"/>
                <a:cs typeface="Arial" pitchFamily="34" charset="0"/>
              </a:rPr>
              <a:t>Why do animals evolve </a:t>
            </a:r>
            <a:r>
              <a:rPr lang="en-US" sz="4000" dirty="0" smtClean="0">
                <a:solidFill>
                  <a:srgbClr val="FFC000"/>
                </a:solidFill>
                <a:latin typeface="Arial" pitchFamily="34" charset="0"/>
                <a:cs typeface="Arial" pitchFamily="34" charset="0"/>
              </a:rPr>
              <a:t>emotions</a:t>
            </a:r>
            <a:r>
              <a:rPr lang="en-US" sz="4000" dirty="0" smtClean="0">
                <a:latin typeface="Arial" pitchFamily="34" charset="0"/>
                <a:cs typeface="Arial" pitchFamily="34" charset="0"/>
              </a:rPr>
              <a:t>?</a:t>
            </a:r>
            <a:endParaRPr lang="en-US" sz="4000" dirty="0">
              <a:latin typeface="Arial" pitchFamily="34" charset="0"/>
              <a:cs typeface="Arial" pitchFamily="34" charset="0"/>
            </a:endParaRPr>
          </a:p>
        </p:txBody>
      </p:sp>
      <p:sp>
        <p:nvSpPr>
          <p:cNvPr id="5" name="Rectangle 4"/>
          <p:cNvSpPr/>
          <p:nvPr/>
        </p:nvSpPr>
        <p:spPr>
          <a:xfrm>
            <a:off x="0" y="2209800"/>
            <a:ext cx="9144000" cy="4524315"/>
          </a:xfrm>
          <a:prstGeom prst="rect">
            <a:avLst/>
          </a:prstGeom>
          <a:solidFill>
            <a:schemeClr val="bg2">
              <a:lumMod val="75000"/>
            </a:schemeClr>
          </a:solidFill>
        </p:spPr>
        <p:txBody>
          <a:bodyPr wrap="square">
            <a:spAutoFit/>
          </a:bodyPr>
          <a:lstStyle/>
          <a:p>
            <a:r>
              <a:rPr lang="en-US" sz="3200" dirty="0" smtClean="0"/>
              <a:t> Darwin: Natural selection will favor evolving of </a:t>
            </a:r>
          </a:p>
          <a:p>
            <a:r>
              <a:rPr lang="en-US" sz="3200" dirty="0" smtClean="0"/>
              <a:t>   </a:t>
            </a:r>
            <a:r>
              <a:rPr lang="en-US" sz="3200" dirty="0" smtClean="0">
                <a:solidFill>
                  <a:srgbClr val="FFC000"/>
                </a:solidFill>
              </a:rPr>
              <a:t>emotions</a:t>
            </a:r>
            <a:r>
              <a:rPr lang="en-US" sz="3200" dirty="0" smtClean="0"/>
              <a:t> to enhance survival and reproduction</a:t>
            </a:r>
          </a:p>
          <a:p>
            <a:r>
              <a:rPr lang="en-US" sz="3200" dirty="0" smtClean="0"/>
              <a:t>     </a:t>
            </a:r>
          </a:p>
          <a:p>
            <a:r>
              <a:rPr lang="en-US" sz="3200" dirty="0" smtClean="0"/>
              <a:t>  Associative learning  (conditioning):</a:t>
            </a:r>
          </a:p>
          <a:p>
            <a:r>
              <a:rPr lang="en-US" sz="3200" dirty="0" smtClean="0"/>
              <a:t>  Associate survival/reproductive needs</a:t>
            </a:r>
          </a:p>
          <a:p>
            <a:r>
              <a:rPr lang="en-US" sz="3200" dirty="0" smtClean="0"/>
              <a:t>     Rewarding response:  </a:t>
            </a:r>
          </a:p>
          <a:p>
            <a:r>
              <a:rPr lang="en-US" sz="3200" dirty="0" smtClean="0"/>
              <a:t>     Fear response: </a:t>
            </a:r>
          </a:p>
          <a:p>
            <a:r>
              <a:rPr lang="en-US" sz="3200" dirty="0" smtClean="0"/>
              <a:t>     Hate, love, anger:</a:t>
            </a:r>
          </a:p>
          <a:p>
            <a:endParaRPr lang="en-US" sz="3200" dirty="0"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http://www.sharpbrains.com/wp-content/uploads/2008/06/sfo-limbic-brain-with-labels.JPG"/>
          <p:cNvPicPr>
            <a:picLocks noChangeAspect="1" noChangeArrowheads="1"/>
          </p:cNvPicPr>
          <p:nvPr/>
        </p:nvPicPr>
        <p:blipFill>
          <a:blip r:embed="rId2" cstate="print"/>
          <a:srcRect/>
          <a:stretch>
            <a:fillRect/>
          </a:stretch>
        </p:blipFill>
        <p:spPr bwMode="auto">
          <a:xfrm>
            <a:off x="1219200" y="609600"/>
            <a:ext cx="6553200" cy="5663058"/>
          </a:xfrm>
          <a:prstGeom prst="rect">
            <a:avLst/>
          </a:prstGeom>
          <a:noFill/>
        </p:spPr>
      </p:pic>
      <p:sp>
        <p:nvSpPr>
          <p:cNvPr id="7" name="TextBox 6"/>
          <p:cNvSpPr txBox="1"/>
          <p:nvPr/>
        </p:nvSpPr>
        <p:spPr>
          <a:xfrm>
            <a:off x="228600" y="5410200"/>
            <a:ext cx="4572000" cy="923330"/>
          </a:xfrm>
          <a:prstGeom prst="rect">
            <a:avLst/>
          </a:prstGeom>
          <a:solidFill>
            <a:schemeClr val="accent1"/>
          </a:solidFill>
        </p:spPr>
        <p:txBody>
          <a:bodyPr wrap="square" rtlCol="0">
            <a:spAutoFit/>
          </a:bodyPr>
          <a:lstStyle/>
          <a:p>
            <a:r>
              <a:rPr lang="en-US" sz="5400" dirty="0" smtClean="0">
                <a:solidFill>
                  <a:schemeClr val="bg1"/>
                </a:solidFill>
                <a:latin typeface="Arial" pitchFamily="34" charset="0"/>
                <a:cs typeface="Arial" pitchFamily="34" charset="0"/>
              </a:rPr>
              <a:t>Limbic system</a:t>
            </a:r>
            <a:endParaRPr lang="en-US" sz="5400" dirty="0">
              <a:solidFill>
                <a:schemeClr val="bg1"/>
              </a:solidFill>
              <a:latin typeface="Arial" pitchFamily="34" charset="0"/>
              <a:cs typeface="Arial" pitchFamily="34" charset="0"/>
            </a:endParaRPr>
          </a:p>
        </p:txBody>
      </p:sp>
      <p:sp>
        <p:nvSpPr>
          <p:cNvPr id="4" name="TextBox 3"/>
          <p:cNvSpPr txBox="1"/>
          <p:nvPr/>
        </p:nvSpPr>
        <p:spPr>
          <a:xfrm>
            <a:off x="751152" y="0"/>
            <a:ext cx="7201010" cy="707886"/>
          </a:xfrm>
          <a:prstGeom prst="rect">
            <a:avLst/>
          </a:prstGeom>
          <a:noFill/>
        </p:spPr>
        <p:txBody>
          <a:bodyPr wrap="none" rtlCol="0">
            <a:spAutoFit/>
          </a:bodyPr>
          <a:lstStyle/>
          <a:p>
            <a:r>
              <a:rPr lang="en-US" sz="4000" dirty="0" smtClean="0">
                <a:latin typeface="Arial" pitchFamily="34" charset="0"/>
                <a:cs typeface="Arial" pitchFamily="34" charset="0"/>
              </a:rPr>
              <a:t>Proximate causes of emotions:</a:t>
            </a:r>
            <a:endParaRPr lang="en-US" sz="4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1219200"/>
            <a:ext cx="7274556" cy="3539430"/>
          </a:xfrm>
          <a:prstGeom prst="rect">
            <a:avLst/>
          </a:prstGeom>
          <a:solidFill>
            <a:srgbClr val="C00000"/>
          </a:solidFill>
          <a:ln>
            <a:solidFill>
              <a:srgbClr val="7030A0"/>
            </a:solidFill>
          </a:ln>
        </p:spPr>
        <p:txBody>
          <a:bodyPr wrap="none" rtlCol="0">
            <a:spAutoFit/>
          </a:bodyPr>
          <a:lstStyle/>
          <a:p>
            <a:r>
              <a:rPr lang="en-US" sz="3200" dirty="0" smtClean="0">
                <a:latin typeface="Arial" pitchFamily="34" charset="0"/>
                <a:cs typeface="Arial" pitchFamily="34" charset="0"/>
              </a:rPr>
              <a:t> Social intelligence in social animals:</a:t>
            </a:r>
          </a:p>
          <a:p>
            <a:endParaRPr lang="en-US" sz="3200" dirty="0" smtClean="0">
              <a:latin typeface="Arial" pitchFamily="34" charset="0"/>
              <a:cs typeface="Arial" pitchFamily="34" charset="0"/>
            </a:endParaRPr>
          </a:p>
          <a:p>
            <a:r>
              <a:rPr lang="en-US" sz="3200" dirty="0" smtClean="0">
                <a:latin typeface="Arial" pitchFamily="34" charset="0"/>
                <a:cs typeface="Arial" pitchFamily="34" charset="0"/>
              </a:rPr>
              <a:t>They understand their own and on </a:t>
            </a:r>
          </a:p>
          <a:p>
            <a:r>
              <a:rPr lang="en-US" sz="3200" dirty="0">
                <a:latin typeface="Arial" pitchFamily="34" charset="0"/>
                <a:cs typeface="Arial" pitchFamily="34" charset="0"/>
              </a:rPr>
              <a:t> </a:t>
            </a:r>
            <a:r>
              <a:rPr lang="en-US" sz="3200" dirty="0" smtClean="0">
                <a:latin typeface="Arial" pitchFamily="34" charset="0"/>
                <a:cs typeface="Arial" pitchFamily="34" charset="0"/>
              </a:rPr>
              <a:t>    another’s social standing and adjust</a:t>
            </a:r>
          </a:p>
          <a:p>
            <a:r>
              <a:rPr lang="en-US" sz="3200" dirty="0">
                <a:latin typeface="Arial" pitchFamily="34" charset="0"/>
                <a:cs typeface="Arial" pitchFamily="34" charset="0"/>
              </a:rPr>
              <a:t> </a:t>
            </a:r>
            <a:r>
              <a:rPr lang="en-US" sz="3200" dirty="0" smtClean="0">
                <a:latin typeface="Arial" pitchFamily="34" charset="0"/>
                <a:cs typeface="Arial" pitchFamily="34" charset="0"/>
              </a:rPr>
              <a:t>    /manipulate behavior accordingly.</a:t>
            </a:r>
          </a:p>
          <a:p>
            <a:endParaRPr lang="en-US" sz="3200" dirty="0" smtClean="0">
              <a:latin typeface="Arial" pitchFamily="34" charset="0"/>
              <a:cs typeface="Arial" pitchFamily="34" charset="0"/>
            </a:endParaRPr>
          </a:p>
          <a:p>
            <a:r>
              <a:rPr lang="en-US" sz="3200" dirty="0" smtClean="0">
                <a:latin typeface="Arial" pitchFamily="34" charset="0"/>
                <a:cs typeface="Arial" pitchFamily="34" charset="0"/>
              </a:rPr>
              <a:t>They have emotion, feeling</a:t>
            </a:r>
            <a:endParaRPr lang="en-US" sz="3200" dirty="0">
              <a:latin typeface="Arial" pitchFamily="34" charset="0"/>
              <a:cs typeface="Arial" pitchFamily="34" charset="0"/>
            </a:endParaRPr>
          </a:p>
        </p:txBody>
      </p:sp>
      <p:sp>
        <p:nvSpPr>
          <p:cNvPr id="4" name="TextBox 3"/>
          <p:cNvSpPr txBox="1"/>
          <p:nvPr/>
        </p:nvSpPr>
        <p:spPr>
          <a:xfrm>
            <a:off x="1143000" y="5181600"/>
            <a:ext cx="6494085" cy="1077218"/>
          </a:xfrm>
          <a:prstGeom prst="rect">
            <a:avLst/>
          </a:prstGeom>
          <a:solidFill>
            <a:srgbClr val="C00000"/>
          </a:solidFill>
        </p:spPr>
        <p:txBody>
          <a:bodyPr wrap="none" rtlCol="0">
            <a:spAutoFit/>
          </a:bodyPr>
          <a:lstStyle/>
          <a:p>
            <a:r>
              <a:rPr lang="en-US" sz="3200" dirty="0" smtClean="0">
                <a:solidFill>
                  <a:srgbClr val="FFC000"/>
                </a:solidFill>
                <a:latin typeface="Arial" pitchFamily="34" charset="0"/>
                <a:cs typeface="Arial" pitchFamily="34" charset="0"/>
              </a:rPr>
              <a:t>But, does this imply these animals </a:t>
            </a:r>
          </a:p>
          <a:p>
            <a:r>
              <a:rPr lang="en-US" sz="3200" dirty="0" smtClean="0">
                <a:solidFill>
                  <a:srgbClr val="FFC000"/>
                </a:solidFill>
                <a:latin typeface="Arial" pitchFamily="34" charset="0"/>
                <a:cs typeface="Arial" pitchFamily="34" charset="0"/>
              </a:rPr>
              <a:t>        have a self-awareness</a:t>
            </a:r>
            <a:r>
              <a:rPr lang="en-US" sz="3200" dirty="0" smtClean="0">
                <a:solidFill>
                  <a:srgbClr val="FFC000"/>
                </a:solidFill>
              </a:rPr>
              <a:t>? </a:t>
            </a:r>
            <a:endParaRPr lang="en-US" sz="3200"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8600" y="228600"/>
            <a:ext cx="7667292" cy="830997"/>
          </a:xfrm>
          <a:prstGeom prst="rect">
            <a:avLst/>
          </a:prstGeom>
          <a:noFill/>
        </p:spPr>
        <p:txBody>
          <a:bodyPr wrap="none" rtlCol="0">
            <a:spAutoFit/>
          </a:bodyPr>
          <a:lstStyle/>
          <a:p>
            <a:r>
              <a:rPr lang="en-US" sz="2400" b="1" dirty="0" smtClean="0">
                <a:latin typeface="Arial" pitchFamily="34" charset="0"/>
                <a:cs typeface="Arial" pitchFamily="34" charset="0"/>
              </a:rPr>
              <a:t>What is in a crow’s mind when it drops the nuts on </a:t>
            </a:r>
          </a:p>
          <a:p>
            <a:r>
              <a:rPr lang="en-US" sz="2400" b="1" dirty="0" smtClean="0">
                <a:latin typeface="Arial" pitchFamily="34" charset="0"/>
                <a:cs typeface="Arial" pitchFamily="34" charset="0"/>
              </a:rPr>
              <a:t>   the crosswalk ? </a:t>
            </a:r>
            <a:endParaRPr lang="en-US" sz="2400" b="1" dirty="0">
              <a:latin typeface="Arial" pitchFamily="34" charset="0"/>
              <a:cs typeface="Arial" pitchFamily="34" charset="0"/>
            </a:endParaRPr>
          </a:p>
        </p:txBody>
      </p:sp>
      <p:pic>
        <p:nvPicPr>
          <p:cNvPr id="111620" name="Picture 4" descr="http://www.pbs.org/lifeofbirds/brain/01crow.jpg"/>
          <p:cNvPicPr>
            <a:picLocks noChangeAspect="1" noChangeArrowheads="1"/>
          </p:cNvPicPr>
          <p:nvPr/>
        </p:nvPicPr>
        <p:blipFill>
          <a:blip r:embed="rId2" cstate="print"/>
          <a:srcRect/>
          <a:stretch>
            <a:fillRect/>
          </a:stretch>
        </p:blipFill>
        <p:spPr bwMode="auto">
          <a:xfrm>
            <a:off x="1905001" y="1804356"/>
            <a:ext cx="6553199" cy="4574877"/>
          </a:xfrm>
          <a:prstGeom prst="rect">
            <a:avLst/>
          </a:prstGeom>
          <a:noFill/>
        </p:spPr>
      </p:pic>
      <p:pic>
        <p:nvPicPr>
          <p:cNvPr id="114690" name="Picture 2" descr="http://www.longcountdown.com/images/trafficlights.jpg"/>
          <p:cNvPicPr>
            <a:picLocks noChangeAspect="1" noChangeArrowheads="1"/>
          </p:cNvPicPr>
          <p:nvPr/>
        </p:nvPicPr>
        <p:blipFill>
          <a:blip r:embed="rId3" cstate="print"/>
          <a:srcRect/>
          <a:stretch>
            <a:fillRect/>
          </a:stretch>
        </p:blipFill>
        <p:spPr bwMode="auto">
          <a:xfrm>
            <a:off x="609600" y="1066800"/>
            <a:ext cx="3445211" cy="259080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381000"/>
            <a:ext cx="7043531" cy="830997"/>
          </a:xfrm>
          <a:prstGeom prst="rect">
            <a:avLst/>
          </a:prstGeom>
          <a:noFill/>
        </p:spPr>
        <p:txBody>
          <a:bodyPr wrap="none" rtlCol="0">
            <a:spAutoFit/>
          </a:bodyPr>
          <a:lstStyle/>
          <a:p>
            <a:r>
              <a:rPr lang="en-US" sz="4800" dirty="0" smtClean="0"/>
              <a:t>Self-Image (self-awareness)</a:t>
            </a:r>
            <a:endParaRPr lang="en-US" sz="4800" dirty="0"/>
          </a:p>
        </p:txBody>
      </p:sp>
      <p:sp>
        <p:nvSpPr>
          <p:cNvPr id="6" name="Rectangle 5"/>
          <p:cNvSpPr/>
          <p:nvPr/>
        </p:nvSpPr>
        <p:spPr>
          <a:xfrm>
            <a:off x="685800" y="1676400"/>
            <a:ext cx="8153400" cy="4524315"/>
          </a:xfrm>
          <a:prstGeom prst="rect">
            <a:avLst/>
          </a:prstGeom>
        </p:spPr>
        <p:txBody>
          <a:bodyPr wrap="square">
            <a:spAutoFit/>
          </a:bodyPr>
          <a:lstStyle/>
          <a:p>
            <a:r>
              <a:rPr lang="en-US" sz="3200" dirty="0" smtClean="0"/>
              <a:t>While visiting a zoo, Darwin held a mirror up to an orangutan and recorded the animal's reaction, which included making a series of facial expressions. Darwin noted that the significance of these expressions was ambiguous, and could either signify that the primate was making expressions at what it perceived to be another animal, or it could be playing a sort of game with a new toy.</a:t>
            </a:r>
            <a:endParaRPr lang="en-US" sz="32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09869" y="312003"/>
            <a:ext cx="7890302" cy="830997"/>
          </a:xfrm>
          <a:prstGeom prst="rect">
            <a:avLst/>
          </a:prstGeom>
          <a:noFill/>
        </p:spPr>
        <p:txBody>
          <a:bodyPr wrap="none" rtlCol="0">
            <a:spAutoFit/>
          </a:bodyPr>
          <a:lstStyle/>
          <a:p>
            <a:r>
              <a:rPr lang="en-US" sz="4800" dirty="0" smtClean="0">
                <a:latin typeface="Arial" pitchFamily="34" charset="0"/>
                <a:cs typeface="Arial" pitchFamily="34" charset="0"/>
              </a:rPr>
              <a:t>Self-Image (self-awareness)</a:t>
            </a:r>
            <a:endParaRPr lang="en-US" sz="4800" dirty="0">
              <a:latin typeface="Arial" pitchFamily="34" charset="0"/>
              <a:cs typeface="Arial" pitchFamily="34" charset="0"/>
            </a:endParaRPr>
          </a:p>
        </p:txBody>
      </p:sp>
      <p:pic>
        <p:nvPicPr>
          <p:cNvPr id="5" name="Picture 4" descr="c.jpg"/>
          <p:cNvPicPr>
            <a:picLocks noChangeAspect="1"/>
          </p:cNvPicPr>
          <p:nvPr/>
        </p:nvPicPr>
        <p:blipFill>
          <a:blip r:embed="rId2" cstate="print"/>
          <a:stretch>
            <a:fillRect/>
          </a:stretch>
        </p:blipFill>
        <p:spPr>
          <a:xfrm>
            <a:off x="1371600" y="1143000"/>
            <a:ext cx="6553200" cy="5486400"/>
          </a:xfrm>
          <a:prstGeom prst="rect">
            <a:avLst/>
          </a:prstGeom>
        </p:spPr>
      </p:pic>
      <p:sp>
        <p:nvSpPr>
          <p:cNvPr id="4" name="TextBox 3"/>
          <p:cNvSpPr txBox="1"/>
          <p:nvPr/>
        </p:nvSpPr>
        <p:spPr>
          <a:xfrm>
            <a:off x="2209800" y="5791200"/>
            <a:ext cx="4691541" cy="830997"/>
          </a:xfrm>
          <a:prstGeom prst="rect">
            <a:avLst/>
          </a:prstGeom>
          <a:noFill/>
        </p:spPr>
        <p:txBody>
          <a:bodyPr wrap="none" rtlCol="0">
            <a:spAutoFit/>
          </a:bodyPr>
          <a:lstStyle/>
          <a:p>
            <a:r>
              <a:rPr lang="en-US" sz="4800" dirty="0" smtClean="0"/>
              <a:t>How do you test? </a:t>
            </a:r>
            <a:endParaRPr lang="en-US" sz="4800" dirty="0"/>
          </a:p>
        </p:txBody>
      </p:sp>
      <p:sp>
        <p:nvSpPr>
          <p:cNvPr id="7" name="TextBox 6"/>
          <p:cNvSpPr txBox="1"/>
          <p:nvPr/>
        </p:nvSpPr>
        <p:spPr>
          <a:xfrm>
            <a:off x="1981200" y="1143000"/>
            <a:ext cx="5320687" cy="707886"/>
          </a:xfrm>
          <a:prstGeom prst="rect">
            <a:avLst/>
          </a:prstGeom>
          <a:solidFill>
            <a:schemeClr val="tx1"/>
          </a:solidFill>
        </p:spPr>
        <p:txBody>
          <a:bodyPr wrap="none" rtlCol="0">
            <a:spAutoFit/>
          </a:bodyPr>
          <a:lstStyle/>
          <a:p>
            <a:r>
              <a:rPr lang="en-US" sz="4000" dirty="0" smtClean="0">
                <a:solidFill>
                  <a:schemeClr val="bg1"/>
                </a:solidFill>
                <a:latin typeface="Arial" pitchFamily="34" charset="0"/>
                <a:cs typeface="Arial" pitchFamily="34" charset="0"/>
              </a:rPr>
              <a:t>I think therefore I am? </a:t>
            </a:r>
            <a:endParaRPr lang="en-US" sz="40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jpg"/>
          <p:cNvPicPr>
            <a:picLocks noChangeAspect="1"/>
          </p:cNvPicPr>
          <p:nvPr/>
        </p:nvPicPr>
        <p:blipFill>
          <a:blip r:embed="rId2" cstate="print"/>
          <a:stretch>
            <a:fillRect/>
          </a:stretch>
        </p:blipFill>
        <p:spPr>
          <a:xfrm>
            <a:off x="609600" y="649224"/>
            <a:ext cx="7961643" cy="5903976"/>
          </a:xfrm>
          <a:prstGeom prst="rect">
            <a:avLst/>
          </a:prstGeom>
        </p:spPr>
      </p:pic>
      <p:sp>
        <p:nvSpPr>
          <p:cNvPr id="3" name="TextBox 2"/>
          <p:cNvSpPr txBox="1"/>
          <p:nvPr/>
        </p:nvSpPr>
        <p:spPr>
          <a:xfrm>
            <a:off x="1404378" y="101025"/>
            <a:ext cx="5606022" cy="584775"/>
          </a:xfrm>
          <a:prstGeom prst="rect">
            <a:avLst/>
          </a:prstGeom>
          <a:noFill/>
        </p:spPr>
        <p:txBody>
          <a:bodyPr wrap="none" rtlCol="0">
            <a:spAutoFit/>
          </a:bodyPr>
          <a:lstStyle/>
          <a:p>
            <a:r>
              <a:rPr lang="en-US" sz="3200" dirty="0" smtClean="0">
                <a:latin typeface="Arial" pitchFamily="34" charset="0"/>
                <a:cs typeface="Arial" pitchFamily="34" charset="0"/>
              </a:rPr>
              <a:t>Self  image– Self awareness?</a:t>
            </a:r>
            <a:endParaRPr lang="en-US" sz="3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381000"/>
            <a:ext cx="7043531" cy="830997"/>
          </a:xfrm>
          <a:prstGeom prst="rect">
            <a:avLst/>
          </a:prstGeom>
          <a:noFill/>
        </p:spPr>
        <p:txBody>
          <a:bodyPr wrap="none" rtlCol="0">
            <a:spAutoFit/>
          </a:bodyPr>
          <a:lstStyle/>
          <a:p>
            <a:r>
              <a:rPr lang="en-US" sz="4800" dirty="0" smtClean="0"/>
              <a:t>Self-Image (self-awareness)</a:t>
            </a:r>
            <a:endParaRPr lang="en-US" sz="4800" dirty="0"/>
          </a:p>
        </p:txBody>
      </p:sp>
      <p:pic>
        <p:nvPicPr>
          <p:cNvPr id="4" name="Picture 3" descr="d.jpg"/>
          <p:cNvPicPr>
            <a:picLocks noChangeAspect="1"/>
          </p:cNvPicPr>
          <p:nvPr/>
        </p:nvPicPr>
        <p:blipFill>
          <a:blip r:embed="rId2" cstate="print"/>
          <a:stretch>
            <a:fillRect/>
          </a:stretch>
        </p:blipFill>
        <p:spPr>
          <a:xfrm rot="10800000">
            <a:off x="-76200" y="1828800"/>
            <a:ext cx="9352180" cy="4876799"/>
          </a:xfrm>
          <a:prstGeom prst="rect">
            <a:avLst/>
          </a:prstGeom>
          <a:ln>
            <a:solidFill>
              <a:srgbClr val="7030A0"/>
            </a:solidFill>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91782" y="457200"/>
            <a:ext cx="8502649" cy="1384995"/>
          </a:xfrm>
          <a:prstGeom prst="rect">
            <a:avLst/>
          </a:prstGeom>
          <a:solidFill>
            <a:schemeClr val="bg2">
              <a:lumMod val="75000"/>
            </a:schemeClr>
          </a:solidFill>
        </p:spPr>
        <p:style>
          <a:lnRef idx="1">
            <a:schemeClr val="accent4"/>
          </a:lnRef>
          <a:fillRef idx="3">
            <a:schemeClr val="accent4"/>
          </a:fillRef>
          <a:effectRef idx="2">
            <a:schemeClr val="accent4"/>
          </a:effectRef>
          <a:fontRef idx="minor">
            <a:schemeClr val="lt1"/>
          </a:fontRef>
        </p:style>
        <p:txBody>
          <a:bodyPr wrap="none">
            <a:spAutoFit/>
          </a:bodyPr>
          <a:lstStyle/>
          <a:p>
            <a:r>
              <a:rPr lang="en-US" sz="2800" dirty="0" smtClean="0">
                <a:solidFill>
                  <a:schemeClr val="tx1"/>
                </a:solidFill>
                <a:latin typeface="Arial" pitchFamily="34" charset="0"/>
                <a:cs typeface="Arial" pitchFamily="34" charset="0"/>
              </a:rPr>
              <a:t>when you recognize, interact with other individuals, </a:t>
            </a:r>
          </a:p>
          <a:p>
            <a:r>
              <a:rPr lang="en-US" sz="2800" dirty="0" smtClean="0">
                <a:solidFill>
                  <a:schemeClr val="tx1"/>
                </a:solidFill>
                <a:latin typeface="Arial" pitchFamily="34" charset="0"/>
                <a:cs typeface="Arial" pitchFamily="34" charset="0"/>
              </a:rPr>
              <a:t>you can feel your emotions, and “think” of yourself, </a:t>
            </a:r>
          </a:p>
          <a:p>
            <a:r>
              <a:rPr lang="en-US" sz="2800" dirty="0" smtClean="0">
                <a:solidFill>
                  <a:schemeClr val="tx1"/>
                </a:solidFill>
                <a:latin typeface="Arial" pitchFamily="34" charset="0"/>
                <a:cs typeface="Arial" pitchFamily="34" charset="0"/>
              </a:rPr>
              <a:t> can you relate your feelings to others? </a:t>
            </a:r>
            <a:endParaRPr lang="en-US" sz="2800" dirty="0">
              <a:solidFill>
                <a:schemeClr val="tx1"/>
              </a:solidFill>
              <a:latin typeface="Arial" pitchFamily="34" charset="0"/>
              <a:cs typeface="Arial" pitchFamily="34" charset="0"/>
            </a:endParaRPr>
          </a:p>
        </p:txBody>
      </p:sp>
      <p:sp>
        <p:nvSpPr>
          <p:cNvPr id="4" name="TextBox 3"/>
          <p:cNvSpPr txBox="1"/>
          <p:nvPr/>
        </p:nvSpPr>
        <p:spPr>
          <a:xfrm>
            <a:off x="2743200" y="3124200"/>
            <a:ext cx="2884123" cy="769441"/>
          </a:xfrm>
          <a:prstGeom prst="rect">
            <a:avLst/>
          </a:prstGeom>
          <a:solidFill>
            <a:schemeClr val="tx1"/>
          </a:solidFill>
        </p:spPr>
        <p:txBody>
          <a:bodyPr wrap="none" rtlCol="0">
            <a:spAutoFit/>
          </a:bodyPr>
          <a:lstStyle/>
          <a:p>
            <a:r>
              <a:rPr lang="en-US" sz="4400" dirty="0" smtClean="0">
                <a:solidFill>
                  <a:schemeClr val="bg1"/>
                </a:solidFill>
                <a:latin typeface="Arial" pitchFamily="34" charset="0"/>
                <a:cs typeface="Arial" pitchFamily="34" charset="0"/>
              </a:rPr>
              <a:t>Empathy? </a:t>
            </a:r>
            <a:endParaRPr lang="en-US" sz="4400" dirty="0">
              <a:solidFill>
                <a:schemeClr val="bg1"/>
              </a:solidFill>
              <a:latin typeface="Arial" pitchFamily="34" charset="0"/>
              <a:cs typeface="Arial" pitchFamily="34" charset="0"/>
            </a:endParaRPr>
          </a:p>
        </p:txBody>
      </p:sp>
      <p:sp>
        <p:nvSpPr>
          <p:cNvPr id="5" name="Rectangle 4"/>
          <p:cNvSpPr/>
          <p:nvPr/>
        </p:nvSpPr>
        <p:spPr>
          <a:xfrm>
            <a:off x="1828800" y="4572000"/>
            <a:ext cx="4572000" cy="830997"/>
          </a:xfrm>
          <a:prstGeom prst="rect">
            <a:avLst/>
          </a:prstGeom>
          <a:solidFill>
            <a:schemeClr val="tx1"/>
          </a:solidFill>
        </p:spPr>
        <p:txBody>
          <a:bodyPr>
            <a:spAutoFit/>
          </a:bodyPr>
          <a:lstStyle/>
          <a:p>
            <a:pPr algn="ctr"/>
            <a:r>
              <a:rPr lang="en-US" sz="2400" dirty="0" smtClean="0">
                <a:solidFill>
                  <a:schemeClr val="bg1"/>
                </a:solidFill>
                <a:latin typeface="Arial" pitchFamily="34" charset="0"/>
                <a:cs typeface="Arial" pitchFamily="34" charset="0"/>
              </a:rPr>
              <a:t>The ability to understand and share the feelings of another.</a:t>
            </a:r>
            <a:endParaRPr lang="en-US" sz="24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2" descr="File:Yin and Yang.sv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16742" name="Picture 6" descr="http://www.venuspest.com/Portals/96/PestID/rats.gif"/>
          <p:cNvPicPr>
            <a:picLocks noChangeAspect="1" noChangeArrowheads="1"/>
          </p:cNvPicPr>
          <p:nvPr/>
        </p:nvPicPr>
        <p:blipFill>
          <a:blip r:embed="rId2" cstate="print"/>
          <a:srcRect/>
          <a:stretch>
            <a:fillRect/>
          </a:stretch>
        </p:blipFill>
        <p:spPr bwMode="auto">
          <a:xfrm>
            <a:off x="0" y="4724400"/>
            <a:ext cx="3386282" cy="2133600"/>
          </a:xfrm>
          <a:prstGeom prst="rect">
            <a:avLst/>
          </a:prstGeom>
          <a:noFill/>
        </p:spPr>
      </p:pic>
      <p:pic>
        <p:nvPicPr>
          <p:cNvPr id="117762" name="Picture 2" descr="http://www.wired.com/images_blogs/wiredscience/2011/12/bartal8HR.jpg"/>
          <p:cNvPicPr>
            <a:picLocks noChangeAspect="1" noChangeArrowheads="1"/>
          </p:cNvPicPr>
          <p:nvPr/>
        </p:nvPicPr>
        <p:blipFill>
          <a:blip r:embed="rId3" cstate="print"/>
          <a:srcRect/>
          <a:stretch>
            <a:fillRect/>
          </a:stretch>
        </p:blipFill>
        <p:spPr bwMode="auto">
          <a:xfrm>
            <a:off x="1981200" y="914400"/>
            <a:ext cx="6896100" cy="4712335"/>
          </a:xfrm>
          <a:prstGeom prst="rect">
            <a:avLst/>
          </a:prstGeom>
          <a:noFill/>
        </p:spPr>
      </p:pic>
      <p:sp>
        <p:nvSpPr>
          <p:cNvPr id="6" name="TextBox 5"/>
          <p:cNvSpPr txBox="1"/>
          <p:nvPr/>
        </p:nvSpPr>
        <p:spPr>
          <a:xfrm>
            <a:off x="1143000" y="228600"/>
            <a:ext cx="7802136" cy="707886"/>
          </a:xfrm>
          <a:prstGeom prst="rect">
            <a:avLst/>
          </a:prstGeom>
          <a:noFill/>
        </p:spPr>
        <p:txBody>
          <a:bodyPr wrap="none" rtlCol="0">
            <a:spAutoFit/>
          </a:bodyPr>
          <a:lstStyle/>
          <a:p>
            <a:r>
              <a:rPr lang="en-US" sz="4000" dirty="0" smtClean="0">
                <a:latin typeface="Arial" pitchFamily="34" charset="0"/>
                <a:cs typeface="Arial" pitchFamily="34" charset="0"/>
              </a:rPr>
              <a:t>Empathy in rats (to eat or to help)</a:t>
            </a:r>
            <a:endParaRPr lang="en-US" sz="4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9200" y="304800"/>
            <a:ext cx="6270819" cy="769441"/>
          </a:xfrm>
          <a:prstGeom prst="rect">
            <a:avLst/>
          </a:prstGeom>
          <a:noFill/>
        </p:spPr>
        <p:txBody>
          <a:bodyPr wrap="none" rtlCol="0">
            <a:spAutoFit/>
          </a:bodyPr>
          <a:lstStyle/>
          <a:p>
            <a:r>
              <a:rPr lang="en-US" sz="4400" dirty="0" smtClean="0"/>
              <a:t>Elephants mourn the dead</a:t>
            </a:r>
            <a:endParaRPr lang="en-US" sz="4400" dirty="0"/>
          </a:p>
        </p:txBody>
      </p:sp>
      <p:pic>
        <p:nvPicPr>
          <p:cNvPr id="5" name="elephant mourns.wmv">
            <a:hlinkClick r:id="" action="ppaction://media"/>
          </p:cNvPr>
          <p:cNvPicPr>
            <a:picLocks noRot="1" noChangeAspect="1"/>
          </p:cNvPicPr>
          <p:nvPr>
            <a:videoFile r:link="rId1"/>
          </p:nvPr>
        </p:nvPicPr>
        <p:blipFill>
          <a:blip r:embed="rId3" cstate="print"/>
          <a:stretch>
            <a:fillRect/>
          </a:stretch>
        </p:blipFill>
        <p:spPr>
          <a:xfrm>
            <a:off x="838200" y="1028700"/>
            <a:ext cx="7467600" cy="56007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81200" y="152400"/>
            <a:ext cx="4911344" cy="923330"/>
          </a:xfrm>
          <a:prstGeom prst="rect">
            <a:avLst/>
          </a:prstGeom>
          <a:noFill/>
        </p:spPr>
        <p:txBody>
          <a:bodyPr wrap="none" rtlCol="0">
            <a:spAutoFit/>
          </a:bodyPr>
          <a:lstStyle/>
          <a:p>
            <a:r>
              <a:rPr lang="en-US" sz="5400" dirty="0" smtClean="0"/>
              <a:t>Hippo’s empathy</a:t>
            </a:r>
            <a:endParaRPr lang="en-US" sz="5400" dirty="0"/>
          </a:p>
        </p:txBody>
      </p:sp>
      <p:pic>
        <p:nvPicPr>
          <p:cNvPr id="5" name="Hippo Saves Impala.wmv">
            <a:hlinkClick r:id="" action="ppaction://media"/>
          </p:cNvPr>
          <p:cNvPicPr>
            <a:picLocks noRot="1" noChangeAspect="1"/>
          </p:cNvPicPr>
          <p:nvPr>
            <a:videoFile r:link="rId1"/>
          </p:nvPr>
        </p:nvPicPr>
        <p:blipFill>
          <a:blip r:embed="rId3" cstate="print"/>
          <a:stretch>
            <a:fillRect/>
          </a:stretch>
        </p:blipFill>
        <p:spPr>
          <a:xfrm>
            <a:off x="762000" y="1066800"/>
            <a:ext cx="7315200" cy="54864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143000" y="-228600"/>
            <a:ext cx="7315200" cy="1219200"/>
          </a:xfrm>
        </p:spPr>
        <p:txBody>
          <a:bodyPr>
            <a:normAutofit/>
          </a:bodyPr>
          <a:lstStyle/>
          <a:p>
            <a:r>
              <a:rPr lang="en-US" sz="4800" dirty="0" smtClean="0"/>
              <a:t>Empathy:  mirror neurons</a:t>
            </a:r>
            <a:endParaRPr lang="en-US" sz="4800" dirty="0"/>
          </a:p>
        </p:txBody>
      </p:sp>
      <p:sp>
        <p:nvSpPr>
          <p:cNvPr id="9" name="TextBox 8"/>
          <p:cNvSpPr txBox="1"/>
          <p:nvPr/>
        </p:nvSpPr>
        <p:spPr>
          <a:xfrm>
            <a:off x="228600" y="1066800"/>
            <a:ext cx="8964955" cy="5632311"/>
          </a:xfrm>
          <a:prstGeom prst="rect">
            <a:avLst/>
          </a:prstGeom>
          <a:noFill/>
        </p:spPr>
        <p:txBody>
          <a:bodyPr wrap="none" rtlCol="0">
            <a:spAutoFit/>
          </a:bodyPr>
          <a:lstStyle/>
          <a:p>
            <a:r>
              <a:rPr lang="en-US" sz="2400" dirty="0" smtClean="0"/>
              <a:t>A patient named Smith is undergoing neurosurgery at the Univ.</a:t>
            </a:r>
          </a:p>
          <a:p>
            <a:r>
              <a:rPr lang="en-US" sz="2400" dirty="0" smtClean="0"/>
              <a:t>of Toronto.  He is fully awake and conscious. His scalp has been </a:t>
            </a:r>
          </a:p>
          <a:p>
            <a:r>
              <a:rPr lang="en-US" sz="2400" dirty="0" err="1" smtClean="0"/>
              <a:t>perfused</a:t>
            </a:r>
            <a:r>
              <a:rPr lang="en-US" sz="2400" dirty="0" smtClean="0"/>
              <a:t> with a local anesthetic and his skull has been opened. </a:t>
            </a:r>
          </a:p>
          <a:p>
            <a:r>
              <a:rPr lang="en-US" sz="2400" dirty="0" smtClean="0"/>
              <a:t>The surgeon places an electrode in Smith’s anterior </a:t>
            </a:r>
            <a:r>
              <a:rPr lang="en-US" sz="2400" dirty="0" err="1" smtClean="0"/>
              <a:t>cingulate</a:t>
            </a:r>
            <a:r>
              <a:rPr lang="en-US" sz="2400" dirty="0" smtClean="0"/>
              <a:t>,  </a:t>
            </a:r>
          </a:p>
          <a:p>
            <a:r>
              <a:rPr lang="en-US" sz="2400" dirty="0" smtClean="0"/>
              <a:t> a region near  the front of the brain where many of the neurons </a:t>
            </a:r>
          </a:p>
          <a:p>
            <a:r>
              <a:rPr lang="en-US" sz="2400" dirty="0" smtClean="0"/>
              <a:t> respond to pain.  And sure enough, the doctor is able to find a </a:t>
            </a:r>
          </a:p>
          <a:p>
            <a:r>
              <a:rPr lang="en-US" sz="2400" dirty="0" smtClean="0"/>
              <a:t> neuron that becomes active whenever Smith’s hand is poked </a:t>
            </a:r>
          </a:p>
          <a:p>
            <a:r>
              <a:rPr lang="en-US" sz="2400" dirty="0" smtClean="0"/>
              <a:t> with a needle. But the surgeon is astonished by what he sees </a:t>
            </a:r>
          </a:p>
          <a:p>
            <a:r>
              <a:rPr lang="en-US" sz="2400" dirty="0" smtClean="0"/>
              <a:t> next. The same neuron fires just as vigorously when Smith merely </a:t>
            </a:r>
          </a:p>
          <a:p>
            <a:r>
              <a:rPr lang="en-US" sz="2400" dirty="0" smtClean="0"/>
              <a:t> watches another patient being poked. It is as if the neuron is </a:t>
            </a:r>
          </a:p>
          <a:p>
            <a:r>
              <a:rPr lang="en-US" sz="2400" dirty="0" smtClean="0"/>
              <a:t> empathizing with another person. A stranger’s pain becomes </a:t>
            </a:r>
          </a:p>
          <a:p>
            <a:r>
              <a:rPr lang="en-US" sz="2400" dirty="0" smtClean="0"/>
              <a:t> Smith pain. </a:t>
            </a:r>
          </a:p>
          <a:p>
            <a:endParaRPr lang="en-US" sz="2400" dirty="0" smtClean="0"/>
          </a:p>
          <a:p>
            <a:r>
              <a:rPr lang="en-US" sz="2400" dirty="0" smtClean="0"/>
              <a:t>Here is a neuron that doesn’t know the difference between self</a:t>
            </a:r>
          </a:p>
          <a:p>
            <a:r>
              <a:rPr lang="en-US" sz="2400" dirty="0" smtClean="0"/>
              <a:t> and other. Are our brains uniquely hardwired for empathy? </a:t>
            </a:r>
            <a:endParaRPr lang="en-US" sz="24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762000" y="0"/>
            <a:ext cx="8077200" cy="1219200"/>
          </a:xfrm>
        </p:spPr>
        <p:txBody>
          <a:bodyPr>
            <a:noAutofit/>
          </a:bodyPr>
          <a:lstStyle/>
          <a:p>
            <a:r>
              <a:rPr lang="en-US" sz="5400" dirty="0" smtClean="0">
                <a:latin typeface="Arial" pitchFamily="34" charset="0"/>
                <a:cs typeface="Arial" pitchFamily="34" charset="0"/>
              </a:rPr>
              <a:t>Empathy:  mirror neurons</a:t>
            </a:r>
            <a:endParaRPr lang="en-US" sz="5400" dirty="0">
              <a:latin typeface="Arial" pitchFamily="34" charset="0"/>
              <a:cs typeface="Arial" pitchFamily="34" charset="0"/>
            </a:endParaRPr>
          </a:p>
        </p:txBody>
      </p:sp>
      <p:sp>
        <p:nvSpPr>
          <p:cNvPr id="9" name="TextBox 8"/>
          <p:cNvSpPr txBox="1"/>
          <p:nvPr/>
        </p:nvSpPr>
        <p:spPr>
          <a:xfrm>
            <a:off x="990600" y="1676400"/>
            <a:ext cx="7059946" cy="4524315"/>
          </a:xfrm>
          <a:prstGeom prst="rect">
            <a:avLst/>
          </a:prstGeom>
          <a:noFill/>
        </p:spPr>
        <p:txBody>
          <a:bodyPr wrap="none" rtlCol="0">
            <a:spAutoFit/>
          </a:bodyPr>
          <a:lstStyle/>
          <a:p>
            <a:r>
              <a:rPr lang="en-US" sz="3200" dirty="0" smtClean="0">
                <a:latin typeface="Arial" pitchFamily="34" charset="0"/>
                <a:cs typeface="Arial" pitchFamily="34" charset="0"/>
              </a:rPr>
              <a:t>Mirror neurons have been identified in</a:t>
            </a:r>
          </a:p>
          <a:p>
            <a:endParaRPr lang="en-US" sz="3200" dirty="0" smtClean="0">
              <a:latin typeface="Arial" pitchFamily="34" charset="0"/>
              <a:cs typeface="Arial" pitchFamily="34" charset="0"/>
            </a:endParaRPr>
          </a:p>
          <a:p>
            <a:r>
              <a:rPr lang="en-US" sz="3200" dirty="0" smtClean="0">
                <a:latin typeface="Arial" pitchFamily="34" charset="0"/>
                <a:cs typeface="Arial" pitchFamily="34" charset="0"/>
              </a:rPr>
              <a:t>   1.  Humans</a:t>
            </a:r>
          </a:p>
          <a:p>
            <a:r>
              <a:rPr lang="en-US" sz="3200" dirty="0" smtClean="0">
                <a:latin typeface="Arial" pitchFamily="34" charset="0"/>
                <a:cs typeface="Arial" pitchFamily="34" charset="0"/>
              </a:rPr>
              <a:t>   2.  Chimps</a:t>
            </a:r>
          </a:p>
          <a:p>
            <a:r>
              <a:rPr lang="en-US" sz="3200" dirty="0" smtClean="0">
                <a:latin typeface="Arial" pitchFamily="34" charset="0"/>
                <a:cs typeface="Arial" pitchFamily="34" charset="0"/>
              </a:rPr>
              <a:t>   3.  Monkeys</a:t>
            </a:r>
          </a:p>
          <a:p>
            <a:r>
              <a:rPr lang="en-US" sz="3200" dirty="0" smtClean="0">
                <a:latin typeface="Arial" pitchFamily="34" charset="0"/>
                <a:cs typeface="Arial" pitchFamily="34" charset="0"/>
              </a:rPr>
              <a:t>   4.  Dolphins</a:t>
            </a:r>
          </a:p>
          <a:p>
            <a:r>
              <a:rPr lang="en-US" sz="3200" dirty="0" smtClean="0">
                <a:latin typeface="Arial" pitchFamily="34" charset="0"/>
                <a:cs typeface="Arial" pitchFamily="34" charset="0"/>
              </a:rPr>
              <a:t>   5.  Songbirds</a:t>
            </a:r>
          </a:p>
          <a:p>
            <a:endParaRPr lang="en-US" sz="3200" dirty="0" smtClean="0">
              <a:latin typeface="Arial" pitchFamily="34" charset="0"/>
              <a:cs typeface="Arial" pitchFamily="34" charset="0"/>
            </a:endParaRPr>
          </a:p>
          <a:p>
            <a:r>
              <a:rPr lang="en-US" sz="3200" dirty="0" smtClean="0">
                <a:latin typeface="Arial" pitchFamily="34" charset="0"/>
                <a:cs typeface="Arial" pitchFamily="34" charset="0"/>
              </a:rPr>
              <a:t>   perhaps many more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28600"/>
            <a:ext cx="8915400" cy="954107"/>
          </a:xfrm>
          <a:prstGeom prst="rect">
            <a:avLst/>
          </a:prstGeom>
          <a:noFill/>
        </p:spPr>
        <p:txBody>
          <a:bodyPr wrap="square" rtlCol="0">
            <a:spAutoFit/>
          </a:bodyPr>
          <a:lstStyle/>
          <a:p>
            <a:r>
              <a:rPr lang="en-US" sz="2800" dirty="0" smtClean="0">
                <a:latin typeface="Arial" pitchFamily="34" charset="0"/>
                <a:cs typeface="Arial" pitchFamily="34" charset="0"/>
              </a:rPr>
              <a:t>Tit for tat strategy in vampire bats, what is in their mind</a:t>
            </a:r>
          </a:p>
          <a:p>
            <a:r>
              <a:rPr lang="en-US" sz="2800" dirty="0" smtClean="0">
                <a:latin typeface="Arial" pitchFamily="34" charset="0"/>
                <a:cs typeface="Arial" pitchFamily="34" charset="0"/>
              </a:rPr>
              <a:t>when helping other non-relatives?  </a:t>
            </a:r>
            <a:endParaRPr lang="en-US" sz="2800" dirty="0">
              <a:latin typeface="Arial" pitchFamily="34" charset="0"/>
              <a:cs typeface="Arial" pitchFamily="34" charset="0"/>
            </a:endParaRPr>
          </a:p>
        </p:txBody>
      </p:sp>
      <p:sp>
        <p:nvSpPr>
          <p:cNvPr id="18436" name="AutoShape 4" descr="data:image/jpg;base64,/9j/4AAQSkZJRgABAQAAAQABAAD/2wCEAAkGBhISERQUEhQWFRQVGBcYFBcYGBcYFhgYGBcYGBcVFxUXGyYeFxojGhYYIC8gJCcpLCwsFR8xNTAqNSYrLCkBCQoKDgwOGg8PGikcHyQsLCkpLCkpKSkpLCksLCksKSwpKSksLCkpKSwsLCksKSwpLCwpKSwpLCksLCwpKSwsLP/AABEIALoBDgMBIgACEQEDEQH/xAAcAAACAwEBAQEAAAAAAAAAAAAEBQEDBgIABwj/xAA+EAABAgQEBAMFBwMEAQUAAAABAhEAAyExBBJBUQUiYXGBkaETMrHB8AYUQlJi0eEjcpIHM4LxFRZDY6Ky/8QAGQEAAwEBAQAAAAAAAAAAAAAAAQIDAAQF/8QAIhEAAgICAgMBAQEBAAAAAAAAAAECEQMhEjEiQVETYYEy/9oADAMBAAIRAxEAPwD4wpR3NzEZzuY8q8QIcmTnO5icx3McxMYxOY7mIzHcx6PRjE5juY9mO5iI9GMTmO5g3hPDZmImplS6qV5AaqPQQGEx9Q+wHBDJw6ppT/UnB0v+GXdP+XvdgmFswHM/06khOX2sz2m7pIdj+ADpYK8TGK4xwibhphRM7gg8qhuD9NH0TErWFkKBuai1t9CCP21EXcQ4enF4coUAZiKoJBfMBVHiKeXgvIaj5NmO5iMx3MFY7AqlFjY1Sdw+2h3EDlLXF2hkwUc5juY9mO5iGiQIYB7MdzHsx3MRHoxicx3MezncxEeaAYnMdzHsx3iInIWB0NvCME9mO8ezncx4JjwggPZjuY9mO5iGhlw7gS5qc7hKHbMdT0GsBtIKTfQuzHcx4qO5jqdJKVFJuCQfCkcNGMezHcx7OdzHo9BAezncx7OdzHo9GMezncx3LWXuY4aLZMuBYSpV4iOlXiIxiImPRIEYxEeiRHoJiIkCPR2hMK2Y0X2J+zRxU8ZgfZoGZdKEOwS/U+jx9Pxs5KAEpGdZNBRm3I9GgH7F8LGGwiVOypjLUTQ8w5Q3RPm8eXNmzCVS0BIoxNT0fSAGjjGIVRapS1J1/qBxR3CAGSPqtYBwmICVpUlsqiEv2LX0UAxf53ZYnCTAhziQlRD5eRLasyg58PWFPtDMQMyQ6XGZPuKA91XQhz6Qkh0tFX2m4QhYU4qeeXb3jRQ7cqv8RGd4jwsKMtALZQyjQMlIIHegrGvxaiZMqYKmWpOZ3PKqjnRwQOztCfFSU5gFXFM3QkuW/tLRzyk4stBckY6fwhSVZS2jdXrrAk2UxNCK/Qja46ckBKiScpSMtHIAoCrQ1MZriUjLMW4YOaePrcecWhkb7FnjVaFTR5oIShri9vg/nHITFrI8Tn7uQWUCCADatQCPMEQdLkBchKQwUlalHqFBI9MvrAanjqXNyks7V7kHTygO30FJeztXDylYSWdn/jvF8nBDlz0GZdNKAfGCVTcyR1IqL08OsX4tbICWqrKU9Nz3YesS5tl/zSK5nChqBUC2xgSfwRYDitWg3BY8WMM0zUlHwiTySiyrhGSEfCeCqmTUpbWvQBnJ6BxG6wWCCsqUDkHuVDJCWAJADlVCdnMWcA4QpfugZ1kpBNOWmdzpYD/l0jQpkrkf0wmWQxs7qAF0k62o0WVy2zllS0j5d9t+Gezngiyk+ZBYknU1FYzikR9E/wBRZQWmWpOitmukeVvSMNNw0UutAUHJWCARGWCUSDFakQbBwaRVljv2cTkiXjG4nKkx1LS58I6lyyTDXBcOc20hHNIrHE5CUovHKUwVh8OVZ+gJ8okyWo3U9ILl6EWNtWBlMdERamW/p6w4lcEUuW7VuOqdR84zkkBQbEipBABIppHJTGomcPAkpHRQOtR7rRnFJ30FPCFhk5DTx8TlEuNB9mOD+3nS0KGaWokzP0hIc1FiQQPFqwtwcuW4C7FO7b1BNKFqRuf9P8KlBnTbgBKQbkPVQcM/ujr885boPGo2aHjeMIyoQA9hSgfYN1aFyMNNyZlTCkGwzMG1LfOPY2a6iRe/+X16RyjDug5wrq4LMOrvt0pBbESLJ8zh6JRT7Nc5bF1hwB1q2aEHCJgClhC2RcoLuLgKHQOx7w3mcVyyimVJSXBCpixmUf7QfdFPrTLYWf8A1klQKS9w/qInJl4RtM2GARQghxZQs4V4HX6pC/FfZ9ZnITUoWQkKtRWajfhZ0nsg7wxwkv3mLgilaXNO+v1RvgMWlgk1Fx4F3NdGv0EBrkhE3FmWHB/degzFTO782tP0jsHGkA4/g8slayHoro6nPzcU+Vd7xPAD2YILh1ZS7qBVzEeKh/8AfR4S4rDBKMiWUSST4lmfQfse8cyk06OivZ88Vw0Al772DsXADXNPKPS8KAksM3XV+ag8nbp1jR4vhuYEioFEsGBIZyB+UOQLUTAJwuUKoSOZm2SXzN+rMAO8V5MK4ik4B6G4YHq6qv5xJ4MVqU1apZrspgKd1J84Klyz7YZebKUndwVJOU/5NGsTwxlOdQ6DSvOXSfA5W0Yw3JoSVPpGPncPKBLDWBzeKikEtu4+mirjcj2bBlJIJYHazve4MavjcsSloUoFixULgjIFMoNoSx/6gTj3DxMUpgOZBKFUqUmznQijaEKLsYye7Yjbaow8sKFRb93/AGPlGj+z+HVNYfq8+kO8D9kTNkygEiuczDQMumUqdmDpan4TS0MsLwtEgCRhyFzTmde1CVNoKC8PamInx0MsH91H9OZNMtqJIzDvUUu7vtFBlzXOSeVpNUh8+4obgsCb6xxjeJylSjLXKCFgJCFobLTQhgejwHL4ccjJU352JZ6kUvqKxRUJQTicH96QUTBzCqSPd100Z/WMRieGlJPQxssDNUlYzaE8wNm0+vWKeOYYZnZwuziz3hMnVlMUuLoxc3D8zCKPujO/hGiXwzmppUwPiMHmNIish1eLM8uVEIw5MNMVgyG2iyRhIf8AQH5LsHweEIDtD/ByHLgVasUol5ZaiYI4biqEteE7exZy1oQS5CkErTY0PS9DtFuL4YUhKgM3ICdiFOX8DSHSuHmq0pLM8xI2sS3R4aYbCDIlH5eXMPyqLoNepI8BA5BbXSMjwbheaZmJ5UVPjanekalCQkigyki2xDMRpZonD4AS1zSHYu4axd6D+4esWy5WdKgLv1ZQZwQdC+nSFlO2KooC4hhci1BNUqZga00P9wdvCMtxjBBOYgBiqhGhFFJ7xtSrNKTmAzOUvqFAWPdj4xk+OTlBaxuASkHlJTcjeDjezOOhThp+W1CLGlDuNo+m/ZKUE4NatZilE2JLAI+Rj51hcIFHM4FjlchQ7PQ02OsfR+DSyjBSRqRWjVKlE0jpVWRknxB85cs1SQf4g6XJJkLJUTYq829NjvAUuhLh7+YsfjDfD4fNKW5JZJoAwox+L+UJJ0GMbZncVNUUsigbUekZv/3KsC9Do9KenwjR4mQSilPraM4U87Hf6MJJ2dmOHibPDBWU+DM1QXd2vFknFAFtiTbar1sKd7wHhsVlSOrUYXrSLkThmJZklg7XLtVPZ4KejmcdmkmTs2HWB/xfSvvGvi3QQmlSM4pmIo55iSAz25vDVr1AgueT92IFSsABmJoq/iHp0gzhwEmVlLKmLCGRYAGis6jYMOlU6iOfJ/0WgvE9heDOC6QkkKYlgQkgVI0YF6nQbmEOOwQqQ9FpSlQck1Uort/8VBYN4Q9ncWGQlIzVoT+NQqKUATc2oMo2AA4guig4UVEN1KnD1NHVMWroFDR4MJCzg+xJwrhIStCTyqKQHrdk5SRs7B63GzxpRIdFq+zC2oRzy1KIDitUim8LTLZYIFAlCwVORmKakW6Nf3X6wfLnhP8AYlkNswd62ACGO7wcjpi442hPjkCYhRAzJTlUkVNQwWCWom9bc5BrlejgHD/aexDkgApqHAZK35Tvkp3L3hniMOlKkMxSlIEwM1FUYDVICbaVjjgCvY4fEqOpZD/iSouPGp/z6wqfJ0FxpHuN8YH+2iktAZLUf9R1JIDwt4bhVqSqY4Cr195r+e7QHmzq2qA/hVW+nW8HYmYlABlk/wBxJ8R11jpUifAlGKMwhC0uRqAAW+tYa/8AhxMRnlqCVJZgXduwoQT8IH4RgwUmYoAZt6VNL9op4fNMrEAO9VWsWSaP1iqaYrjXRUMLMQsJVVVPi48DBGMRmISxDZb1bdukWieqZMVmoseI3cbUqIsw5P8AUXf8KerXPmfSFytKLFgvIDmYZOcgWasAqwdSfT94aypKrb+8fkIIHDCXIpp1jkTOhozk3CJKesDDBtRo0x4QQHOkcI4W56wWa2Z+ZhSoAAQdhOC5biNLguB7wwXisPKYEgmHjbYktLZksOMzhKspD+ZuXFwzuI6SnIkJUGIYEaGtn1HybaBjKUF5nDPcUPfY6wRi1kpGYhRuCLEdRp4GItlkkVyp4fKSamir2362gYYwiZyWo6Fbs5Y+RHeK8ROTZxVrX7HqI4Uh6A1oDUPyl3HcNC2NR2ucSFJyk5VE0qUsXobsC1Ki8Z7iKgpedKilyxFAUmujuR16w3nzcyhmKwSWBQAKsBXqT1hNMUlawDnKhQuSTStnoRFYfQNDDh+HkmWVBIVMahrm3dqs2/xjYcInFWClPcJVcFyQog3jN4bgaQCo5iqjAcpSNKkt40tGr4FhScKhzUKmBRZtXtpp5xWD2yM1aFmIGROc2FT1grgWLTNKkpNFJ8g9+o08YE4y/slEB6Hawjv7ES1ez9qCQElSQk1qWzMWcDo5s8CctFMcC7iGAKZR6KXWjFAs2rkhXpvGNEsiZUfX/cfQ+LqStBUBzAEml2Dx89l4pS1qGt6ad4mnaOlLjpjjBozpY6M3jqPK0MsJJJJRXeh2YsH39IF4LIJSzVNh0Gz69IaJxCZKM6qrVRCRqR1FPGNGzmyV0TxfEMySXASSGoM5oH2TcsNyNXjnDzzOUjMS5OVb1JrY9vqjRnEYwzSQo3fO7pF7hnKFDyLVsSdHwXh+aqUkgZXchzo7i7MKjpa0aUeQ8Xx0FYuQCUjRmF3dyVj60WIrmyr0AzNlsAl01Zz7oUX6El9YsxmOaaUMzJNmN1BgPEKJ15RBGC4FMnOtZCQpyABYZUpbqmn08LCLQZtdFOGnZj2HIC5CeRIsKUAb/iIHmrAKUXKnfo7uSfKm9IeK+zZSGSx1vehG3j5wvXhvZpUVUIUAKVYF6OSXPyEaUXewxcUtCzHzi2U2IDsaEBwX1AuOpJgKRxMrQqiUsUhtEgAsRSwegrfrFuOlKUAACSov1q4BDguWFDVsyt+UThEhvaBeUggMkPlSkZh71SD6uXN4aMadk5tUVYZCCtrgkasQNX1BIDtoL7QdPwrrSlIFfNuvh9CKkSci2RUlXvFhe5CbBn7BtYbcOQlExv8AcINAku4uC+9fQwXIpGOgvikhpKJSMrkbt8YzmFxikzEpZyCCN3FqmNDjMwZ9mIpS/RrwFNlh0r91xWjhxQt6RVOo2iElujhMgqUVuxOiRYbAwbKQlLJDPQACBg5DOwgiVgw97s5jllNt7HUVHoLk4fmFWA+MNsJIA/C49fGKsHJY8vu0uNd4bzZNKFvraNEDEONxJJZmgY45KLBzBXEUBLn1jO4nEAWLmLxhZCWTiF43ikxQLFu0IyutY7nTyYoSho7IQpHHKbkw7EZkBmLPqwyv0e0QrBKKMyksmxIKX7skVpvvDidwpRookB6FyrXrA6StDpXMUE2Cbg+FvFjHlM9ZGbEsJcBKTW5060N45xKlOliWbK4FdNdYd8gJOV9kqUco8qk+UBTMaSsBkg6UJDE2IMCxhLip6+Z+YGgcBgNxr5NaAjilqmOFUepVQPqbOHLlusOsRiAkECq3cFgUg7gqqNrQuTJqVKalVK0pUtvZ3YRWMjNaHfCZtkAKWWdSlPlA2FAAPpo1PAJ6RhprAcsx2u2ZNfUHzjMcJQAKUKqrJfMS3KlgKUqwFH8Y0XCM5RMSAFOzhgCQ1SG184aLp2QoX8eA+7KO7t+8X8MwolYWWk8py1Ygmtb71jnEBUkkzACBYFlAWYtvSBp2MK0ue1LP38fQwZUyibj0XS8Y6yhwaGpbwfTRozEr2SFqQ2VZJD//AJcDRjt/LqTOmBLezDDU51CtK1OV97PeFswIWsBSMrnLVyMxNCyjRJcORet4FUwudrYXKmFKinLR3SasoFzpfZtwxaKShUyY6lKIHWh+STrQQYZwTKVqEu4zVSq3MCQXp71H1yq94Lh2PQqamXnSlSjqak6JBKQHcedHisY2QlKlZM1IKsiamhIYPTWnMKEjWtrgQ84biFS05Jbl+j8ttPCvW+sJsXMyzxLKGrQseYM7u4atx11jZ8IwIACiEgWc7C9Ab0jNDQ2Tg+BJA9rOIL1Z+tXJ66QymcSCfdNw1P4tGYxmPC8eAXKAhTjRJblUzVNfWDPvAmTjLJcM9aUdh84yRSXiM8TxgS2d3UWA6mwbwjnESBNNCAq4fXodYQYvheI+8y1vyIBck6EGwu7bejx1I4pyl1cyRU/iFw79hBS+iSfwq41isoy5WLELc+8eosQBYNoLwqwIOVarGjudLMkChH05vGixhTOQVtzZcpLBy416Vv2hMqRk5MxSpYJe+bK71pX9oDVC3YJhpudeVJJWyujDUnp0h7hR7OhSnvUnbakKsJMEgkCii5dkhRDUF6B62EPOGJlTA3vrLldgB4u56nwiDTZ1xkkWiaV5gKuly+wIoInA4OVM5FgqDOGooHfrDBWCTLQogNub3skbQsOLyTBk1BBF7xWGuyc9ojFcNMoAghQdtXFHaLcGmtHjris8uEM+W+lTeLuG4nKGy09YhlS5aFj1sbYOT0i7FFSasO+0UyptHFemsLOJcdWAaNpD442SyS4i/jk8kkZozizBOKxGYvAExWsehCNI86UrZJVEZqxBVHgmKiGh9llfMSonZg3dqecUHmLkKIsXsdWFqdjBsgpHMp1EfiWQelB7ojlZK1OCoJdgE1PiaB48do9eMtAc/C+0cqIAFEgAAneiRRurwGvCOQyaPW4A/uMO8SpCEkCirEvmUegI92r+sI0S1zTYNUByyUtcs1WrCMdMqxGCVkoolIpyuxe4Aeo8NS8L0SfzCookAUc6mrUqa0p0jSq/KhVkkO1hu+5r2DQsnSwXyuzkAtVgKlQ3Oz0DCkZMINInkKyB+jB3pmUskiotTqIe8PnqQuWuzEZiAoOTcMKWLVhBh1n2gSEl9XqXJcZlDQBuUbRosPw1mdbskFRCQwoaB6saDzijZOqZZx6UpE0lXMhZzBVwx/7iuVhSEEJl0A94M41Jo/Tyg/DcWWEBJSFo2IBp0FP2tFWL44ZnIGS1MjAHvQH4wNFExBiJP5XezJoo/qIoBp1gM53OZKlg0YpZLfpVlrrYiClrKVcz6Bw4I2u7jSJM0AsUkgUcpYg0eoJY7OkM8ViiUnQv4nLzEEJWCEEl7sA4YvXt4Rl8RiMMpMoCWsLB/rLMwHPzF8qClkUYC9o389DZVMoChGbXegSzfWsDSp0qQOSWC6gcpSkgkUBds2xuPSvRGkc87kkkB4PFSpqkKR7QBBKZedQWsJLHmULqqqjNUNSN+iaESFTC1ARrUt1owEZHh+FJWZhQMyjYJYOBVwAz1J65uzaXFYfPJ9kpYZnISPip7/tCy2ymLxE/2e4asj7xlJUVlTKcZk2amhB+Bg/DYVC1KVmEtUs8j7Eh0n5vp1Dw6wUxCEIlJDplpYb/AOLAX0gLEcMlTFZgaBquzHQHSjwEdD3bZRiJ81vd5wQlgQElwW6NQV7whm8PEkTVTedS6IAfmWWYdA5NNABvGjxGFSGGbUMzkuQokv0I9YGk8FQFoWpbsHAUfdHSvfzMNYtK9kcIwRTLyLdwhILVJys4Y9H9IyP2zTPlewnglKDmTLIULpPMFS2cULOesfR14qXRi5H4rtQjxF36Rg/tZ9n14gpyCgUrKlw2Ukm9tx4ebI55J9FxShclKmylSUqYAAVDup01Nf4hhw1AFFApLAsDnKj1JIym1hAuKQr8SgUhhyuHNgAEOBTtQWhxwRBUpCUoyBtBS3z8455fwvFfTrHY+YkZA4TbTx+O8XcLwBYrIfYnfakW8VwSkmjHYgFuweOMAVDlrWp2PnCJ72Uk9aKfu4KnJr51hrI4cGBSR8I8ohRZScp6AAHygpBCUskg94nVsVvRXPUGJBqIyvGJh/6tDjiGLyjKqxt3jN4nEF2juww9nn5p3oCUDFKkQUqYIpWuOpI5zgikcBVY9meK0msEA6RPZkJYrcklVQgbl6PBuHcAFSitVSHNB+pVLbCEktYFH5XANaqPU7CD5U9UxWVwlPTpr1YVjyez0VoPlYEzEparqJfTurx+EEYiQEAZA7ukHoKktoGL+PWK8PjwoMjlQCK6BqJBrU0NO5hhLk5k5h7vup3N/VSvSEeisZWKZUsplkvUih2KnoNmAJJiybw5JQhIsAX/AFKJ5QdhQl7sDDWVJKlc7BKX7ZQAnzrQfq7xIIyqYVLnZgX18AOrxMsjLz8AlKkM7g3FAQnbao+EdcPxxU6CKKILalI5UhmoHq2w6w0xuEcvoAoNo9izdYX4LAKSc4NVKKeySw9LeMMpegSjewzF4MqSkAkOaVag96obRu0J50kJyqIWdKuo9MwuOhFaRo8vMCqvKQNAB+FIAa9Se0DzsPzfpWHUfxVZq+JpDCWZtGLJJBKS2is2ZtSQpJcU0eKsVOYOAoEUATl9LpKdmp8mGL4YqikEkgkEBTJplqXLMQq76GBJ+VQqE9UmrWq3f4xaLEYvk4xQYFV9A410ysC3QQwkqzZbso6ONLh7/wAwLLwyA5AGt6uRcta2+m14bcMmBcopolSSSXYqIelKajTswiolX0M8yEppYUux2/CGFR5Hy9InkhkvcVJo7Alq+npFPD+ErmEAEOp/xAggVckdB1JOkaLgnBZapPtVHME5nagGVy1KmgB07QyVj1JCefiFy0jmCVlg4FBbezDxhpwbhQxA5ZkwkO7ZQBQ2DMfhGX45j2AzOXoKUFywGkN/sb9okYeaVTDkRlLuFEkkioABrrCxacqOqeGUMfJbY2/9JrKlKUtYCSTcMwo1Q49btGfmY4Gb7NMwKWC+VVNHDEUJZw37wxX/AKlpXh8akjKslX3UNUoXRj+pJdR/u6RkOBzDicRLSzLPvKdnaucaghifEw0qXRKEJSTctUP5kxSJoBNT/i1bb63pQ7GOCHS3qb1qQCLmgDetjBWNmD2ypMwutCHUzOpKku52IDGn8QtGFKspoMpABNFF3rZhr0YntBo5pf05mTU2IDAsQ6gpnq1WIZ7loMwC1FVMzaPUdswPwEVJkJClFaQSmxcVO4Jvb+IYcPwwfNmHUB/KwBjnyOtFIfTQYdZUkAqaoZx5gPpS8cTleYOor1iMOACSOUi4eiuvSJJTWvaFb1QV9ZTPUCB9eBgSZimj2KxoKS1Fa9YSzsW4aKYsTZDLlro9xHGFQY3ELlsbxYtW8DGO+KpHDJ2QpIEUqMWrVA61wwEQUxWAHjmbO0jgmtIxqIVi8tHc/B/nBuGnHLqCotX3iNhsNSYTpVm5huYIk4sC9NABfzjzGqO8eYdGZaUAslPvbGlT3aj7CNThphUqWbIFgGarhz4JjJYPEgOAam576P2jRyMRmUlCTQgv290fPyibHTG0wZWUwYAsNy2avdi8Vyl/0y91FKjS7czR7EzgVFPc+QYD0MThg4HanlCPZZMGkB31JBNbB6v6jyixXDv6JV+EKY+CiSKdoCQhQUAKAZQd2BzK+DQ0Kx7FCRqt1diX+A9YWhrA+J4VpIUKl3Atuw9YrTNS1DQJHYBKQKb1ENOMILMAzJdvCp71hX915SBQsWG1ClP10hhWdScKGCX0ZOjkkjSwZj2hRxXhLBeUtlZyAQ9VW6sk1Oh7Mxw+J9mUuMygkdnL/ufKDQEzT1qGGoOYv6eph0hFIyaFBJJUHYEAdhQDqVNXw0gPGYtedKgvKUWGzVdu4PfND3jWCCTtRx4MU01IJJjP4fhyhMeqmy7uS9vJvCHuxo62aLhs+ZNBUhJIP+4HQ6VOXKUpq1T4Bo0f2cxeZE+QFD+qkFBJsShSVuL0ZMJOGqUlQdJTpcu3ikmjPeDcVgw2Y5UzBqwNiLuN2q1YvH6F5m1xZicVi5hUpEy6VFJHVJIuesMMPgp0xPIjM2xSSO4eGeI4SqY6lIdVT7SXldRID5gbl0j/ACO0dcMHsVOCSnNlqFJVvzA0HmYnXFnowyLLH4zH8XCkLAWnKSH6HqCKHaHv+mMkqx6eUkBEwlhZ05QfNQHjAnGMErETCiWn3XU+zMFUBr/D6Q6+ySJmDM1UpbhbATBLLqCRQJzUAzKO5OWwgx3Kyefwg4gXGFpXj588Ly/1VBCgrKwRygvsyBFnDuKKnjUS3HLROalHy2cB2FCFPDaVwyUtaeTKSMrM5Ngaqqerv8oa47haRlCAABegc7k6jtDO42zilkU6il0JcFIKqWSNLlzrDrh8hrUO2n8R3guHDu/qGt6wXMQlPwjn92D+A82awLwvVjQQUlrcv7RPE8UwO8JcRMN9ovjx3tnNkyVpELnXECKiwreK47Ekujku+zgxSYvWYHUYdCMHnKrFKxFkxcDLLxjHkh7wRJkQMIMw6oxjL8GxvNlNtIczcEDXxjMS5JSrxeNJwvioKWN7RwyV9HouMl2Rh1qCiPMxouHY7KsbAD4sPmfCADKFxrHM50gNqR6D9yYk0JZrJWLBBe5zft8IL4djhmUQGYeQ0EZfC4ip2akMuG4k8vW47WiLiVUh5KQCvskP4u48vjBGGICTRzmfzdoBwWK5po05f5i/DqZbaGEoqpB2LmO5NTRPgW/aAeIIIYjsPCvzghKrjS/iDHcyXmypO1D3EDYdCFcsVP8A0BFEuflUVAtlJA00oD6w3ThS5Dcpf/qFmM4eyqWJEOmScQnFrTNlpYc1SexSSRW+npAH3IKGQMCly7flYB+w+EdoStA3DfJomQg8wdgb99QPP4eNE0DaBZC0pmOlLpFHehCaZrsLi/8AEaJE4KQRd6PytbetXZxXwIhLiMCpKUpSWuyb2/Mdf3NKQRw3ErBBUgkFhltQ2879abx0RfoR/S9WEXJbNeuQAnXQF63FOhJ2gjisyUZftCyVK99NRzBsz+NQRud2grETRMY1VplsMw2fSwfU0roi4ouaJK0BBJJNGYhQLEFgzN2GvctNHRimmtnfBZEtZmKSVDMWYkBRA/MQwIJr8TBc/FOQiQDQMVe8TusgPvTp3aEv2dkLMoDIVKNyys17E2YuxftQxssOj2CV8rzJjEtUNVxm3Dk7VjRQ2bIv9O8LgUYdLs8wi7mj3Hj21j0tBJL6sR9fVohAIBzVez7MPnErnUETlK9I54r6WypgS42gDiWJY0jtcw16isA4lzFMeL2xJ5PSFeLJJeKctIJnJgVa46kqOVlKwBFKliLJingNd4YQlS4omxKhFKlxhStR1ivLWLFCLJUmMzHMuUIPw8gCIkSGglKYARBjeAMSRClfD1IEfT5vCoXYngL6RyuJ7PJmXwOI5Q+kNVALiZnB2eOJOFKYmznlE5y5Ce0E4eflEo65j6xEzV4kyaBtDCiUNpM4DOXv5wUie5G9wekZ6YtQU4tBOH4jlSd7DtCuBkzTScSHY6/EGD1h1BoxpxrKCnpf940HD+JhQJ6iJSi0WjL0MMInMoj8tYqTKBWt9xEy51SRRxA+Im/iB3B/4mFXQzYxm8PQb2IbqIH/APHoSog/lHpf0gpeJ9w75XiZyw4OyiD2hgdguO4aO4NRV71AgZGHoSPeI9LFvXzg9WJcJ6P5aRfKys8NbsFKgbB4YUfcN9enjEYrAoWSVAUt3JqW3/eDylvM/L+YqWoV6/uD8orcqFpHOEkAS2FhRtOr+JeJ9iEhrtX5ft5R2ksDFS1u0HbWyscV9Ha+bwgWZKLwVLeOZk0xeEUhMkGgJaSLwPPEFTFGKJsl4qQdMWTpUATrtDOe9oWTksYKZKUKB5qIEUHi+YuBliGIsqWGgVYi+bMimCKeQmDpCIplS4YSZVIDAjxlwh459oBKUEip+UNeN8QEmUSdvoR8zxGMVMmFSrmMMj9LzcMgaiAcUuWIFxCjvC2ZeI1Z6Esh7GzRoIR4icc1qQ+WkQvxKA9hCyxol+jAZkxx3juWpi0SpI2jyk1iDVDpnlTAYhIBipr94vQKQprK0IcGC8NOysIiSmkQoV84waCZXFCk7iCxjUkEE3r4mE5FI4TeFpBNAMZ7uzNBSscGYl/5hFoI8LwaCOJWLSHrYQWeIpyM9YRSh70TMFu8MkZD8cTBALxfJxIVrGbliCcIYpRSDXw0SFPHpkl4EwRhsgUhuzsUqAZc/Ka2gwhKg4gfFJEV4aMnQ04qSssXJisSwYJReKmrFEcc4IUcQkNWE2JTSNNxEUMZucIc5JdCeeqsDzFtBs5IeF+JENZzNFZiAmsdSxFssVgi0ESJMFjlFdIswyRFHEh/TPjC2aj579reMe1m5QeVPxhDLVWLZw5j3PxjmWkP4Qb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38" name="AutoShape 6" descr="data:image/jpg;base64,/9j/4AAQSkZJRgABAQAAAQABAAD/2wCEAAkGBhISERQUEhQWFRQVGBcYFBcYGBcYFhgYGBcYGBcVFxUXGyYeFxojGhYYIC8gJCcpLCwsFR8xNTAqNSYrLCkBCQoKDgwOGg8PGikcHyQsLCkpLCkpKSkpLCksLCksKSwpKSksLCkpKSwsLCksKSwpLCwpKSwpLCksLCwpKSwsLP/AABEIALoBDgMBIgACEQEDEQH/xAAcAAACAwEBAQEAAAAAAAAAAAAEBQEDBgIABwj/xAA+EAABAgQEBAMFBwMEAQUAAAABAhEAAyExBBJBUQUiYXGBkaETMrHB8AYUQlJi0eEjcpIHM4LxFRZDY6Ky/8QAGQEAAwEBAQAAAAAAAAAAAAAAAQIDAAQF/8QAIhEAAgICAgMBAQEBAAAAAAAAAAECEQMhEjEiQVETYYEy/9oADAMBAAIRAxEAPwD4wpR3NzEZzuY8q8QIcmTnO5icx3McxMYxOY7mIzHcx6PRjE5juY9mO5iI9GMTmO5g3hPDZmImplS6qV5AaqPQQGEx9Q+wHBDJw6ppT/UnB0v+GXdP+XvdgmFswHM/06khOX2sz2m7pIdj+ADpYK8TGK4xwibhphRM7gg8qhuD9NH0TErWFkKBuai1t9CCP21EXcQ4enF4coUAZiKoJBfMBVHiKeXgvIaj5NmO5iMx3MFY7AqlFjY1Sdw+2h3EDlLXF2hkwUc5juY9mO5iGiQIYB7MdzHsx3MRHoxicx3MezncxEeaAYnMdzHsx3iInIWB0NvCME9mO8ezncx4JjwggPZjuY9mO5iGhlw7gS5qc7hKHbMdT0GsBtIKTfQuzHcx4qO5jqdJKVFJuCQfCkcNGMezHcx7OdzHo9BAezncx7OdzHo9GMezncx3LWXuY4aLZMuBYSpV4iOlXiIxiImPRIEYxEeiRHoJiIkCPR2hMK2Y0X2J+zRxU8ZgfZoGZdKEOwS/U+jx9Pxs5KAEpGdZNBRm3I9GgH7F8LGGwiVOypjLUTQ8w5Q3RPm8eXNmzCVS0BIoxNT0fSAGjjGIVRapS1J1/qBxR3CAGSPqtYBwmICVpUlsqiEv2LX0UAxf53ZYnCTAhziQlRD5eRLasyg58PWFPtDMQMyQ6XGZPuKA91XQhz6Qkh0tFX2m4QhYU4qeeXb3jRQ7cqv8RGd4jwsKMtALZQyjQMlIIHegrGvxaiZMqYKmWpOZ3PKqjnRwQOztCfFSU5gFXFM3QkuW/tLRzyk4stBckY6fwhSVZS2jdXrrAk2UxNCK/Qja46ckBKiScpSMtHIAoCrQ1MZriUjLMW4YOaePrcecWhkb7FnjVaFTR5oIShri9vg/nHITFrI8Tn7uQWUCCADatQCPMEQdLkBchKQwUlalHqFBI9MvrAanjqXNyks7V7kHTygO30FJeztXDylYSWdn/jvF8nBDlz0GZdNKAfGCVTcyR1IqL08OsX4tbICWqrKU9Nz3YesS5tl/zSK5nChqBUC2xgSfwRYDitWg3BY8WMM0zUlHwiTySiyrhGSEfCeCqmTUpbWvQBnJ6BxG6wWCCsqUDkHuVDJCWAJADlVCdnMWcA4QpfugZ1kpBNOWmdzpYD/l0jQpkrkf0wmWQxs7qAF0k62o0WVy2zllS0j5d9t+Gezngiyk+ZBYknU1FYzikR9E/wBRZQWmWpOitmukeVvSMNNw0UutAUHJWCARGWCUSDFakQbBwaRVljv2cTkiXjG4nKkx1LS58I6lyyTDXBcOc20hHNIrHE5CUovHKUwVh8OVZ+gJ8okyWo3U9ILl6EWNtWBlMdERamW/p6w4lcEUuW7VuOqdR84zkkBQbEipBABIppHJTGomcPAkpHRQOtR7rRnFJ30FPCFhk5DTx8TlEuNB9mOD+3nS0KGaWokzP0hIc1FiQQPFqwtwcuW4C7FO7b1BNKFqRuf9P8KlBnTbgBKQbkPVQcM/ujr885boPGo2aHjeMIyoQA9hSgfYN1aFyMNNyZlTCkGwzMG1LfOPY2a6iRe/+X16RyjDug5wrq4LMOrvt0pBbESLJ8zh6JRT7Nc5bF1hwB1q2aEHCJgClhC2RcoLuLgKHQOx7w3mcVyyimVJSXBCpixmUf7QfdFPrTLYWf8A1klQKS9w/qInJl4RtM2GARQghxZQs4V4HX6pC/FfZ9ZnITUoWQkKtRWajfhZ0nsg7wxwkv3mLgilaXNO+v1RvgMWlgk1Fx4F3NdGv0EBrkhE3FmWHB/degzFTO782tP0jsHGkA4/g8slayHoro6nPzcU+Vd7xPAD2YILh1ZS7qBVzEeKh/8AfR4S4rDBKMiWUSST4lmfQfse8cyk06OivZ88Vw0Al772DsXADXNPKPS8KAksM3XV+ag8nbp1jR4vhuYEioFEsGBIZyB+UOQLUTAJwuUKoSOZm2SXzN+rMAO8V5MK4ik4B6G4YHq6qv5xJ4MVqU1apZrspgKd1J84Klyz7YZebKUndwVJOU/5NGsTwxlOdQ6DSvOXSfA5W0Yw3JoSVPpGPncPKBLDWBzeKikEtu4+mirjcj2bBlJIJYHazve4MavjcsSloUoFixULgjIFMoNoSx/6gTj3DxMUpgOZBKFUqUmznQijaEKLsYye7Yjbaow8sKFRb93/AGPlGj+z+HVNYfq8+kO8D9kTNkygEiuczDQMumUqdmDpan4TS0MsLwtEgCRhyFzTmde1CVNoKC8PamInx0MsH91H9OZNMtqJIzDvUUu7vtFBlzXOSeVpNUh8+4obgsCb6xxjeJylSjLXKCFgJCFobLTQhgejwHL4ccjJU352JZ6kUvqKxRUJQTicH96QUTBzCqSPd100Z/WMRieGlJPQxssDNUlYzaE8wNm0+vWKeOYYZnZwuziz3hMnVlMUuLoxc3D8zCKPujO/hGiXwzmppUwPiMHmNIish1eLM8uVEIw5MNMVgyG2iyRhIf8AQH5LsHweEIDtD/ByHLgVasUol5ZaiYI4biqEteE7exZy1oQS5CkErTY0PS9DtFuL4YUhKgM3ICdiFOX8DSHSuHmq0pLM8xI2sS3R4aYbCDIlH5eXMPyqLoNepI8BA5BbXSMjwbheaZmJ5UVPjanekalCQkigyki2xDMRpZonD4AS1zSHYu4axd6D+4esWy5WdKgLv1ZQZwQdC+nSFlO2KooC4hhci1BNUqZga00P9wdvCMtxjBBOYgBiqhGhFFJ7xtSrNKTmAzOUvqFAWPdj4xk+OTlBaxuASkHlJTcjeDjezOOhThp+W1CLGlDuNo+m/ZKUE4NatZilE2JLAI+Rj51hcIFHM4FjlchQ7PQ02OsfR+DSyjBSRqRWjVKlE0jpVWRknxB85cs1SQf4g6XJJkLJUTYq829NjvAUuhLh7+YsfjDfD4fNKW5JZJoAwox+L+UJJ0GMbZncVNUUsigbUekZv/3KsC9Do9KenwjR4mQSilPraM4U87Hf6MJJ2dmOHibPDBWU+DM1QXd2vFknFAFtiTbar1sKd7wHhsVlSOrUYXrSLkThmJZklg7XLtVPZ4KejmcdmkmTs2HWB/xfSvvGvi3QQmlSM4pmIo55iSAz25vDVr1AgueT92IFSsABmJoq/iHp0gzhwEmVlLKmLCGRYAGis6jYMOlU6iOfJ/0WgvE9heDOC6QkkKYlgQkgVI0YF6nQbmEOOwQqQ9FpSlQck1Uort/8VBYN4Q9ncWGQlIzVoT+NQqKUATc2oMo2AA4guig4UVEN1KnD1NHVMWroFDR4MJCzg+xJwrhIStCTyqKQHrdk5SRs7B63GzxpRIdFq+zC2oRzy1KIDitUim8LTLZYIFAlCwVORmKakW6Nf3X6wfLnhP8AYlkNswd62ACGO7wcjpi442hPjkCYhRAzJTlUkVNQwWCWom9bc5BrlejgHD/aexDkgApqHAZK35Tvkp3L3hniMOlKkMxSlIEwM1FUYDVICbaVjjgCvY4fEqOpZD/iSouPGp/z6wqfJ0FxpHuN8YH+2iktAZLUf9R1JIDwt4bhVqSqY4Cr195r+e7QHmzq2qA/hVW+nW8HYmYlABlk/wBxJ8R11jpUifAlGKMwhC0uRqAAW+tYa/8AhxMRnlqCVJZgXduwoQT8IH4RgwUmYoAZt6VNL9op4fNMrEAO9VWsWSaP1iqaYrjXRUMLMQsJVVVPi48DBGMRmISxDZb1bdukWieqZMVmoseI3cbUqIsw5P8AUXf8KerXPmfSFytKLFgvIDmYZOcgWasAqwdSfT94aypKrb+8fkIIHDCXIpp1jkTOhozk3CJKesDDBtRo0x4QQHOkcI4W56wWa2Z+ZhSoAAQdhOC5biNLguB7wwXisPKYEgmHjbYktLZksOMzhKspD+ZuXFwzuI6SnIkJUGIYEaGtn1HybaBjKUF5nDPcUPfY6wRi1kpGYhRuCLEdRp4GItlkkVyp4fKSamir2362gYYwiZyWo6Fbs5Y+RHeK8ROTZxVrX7HqI4Uh6A1oDUPyl3HcNC2NR2ucSFJyk5VE0qUsXobsC1Ki8Z7iKgpedKilyxFAUmujuR16w3nzcyhmKwSWBQAKsBXqT1hNMUlawDnKhQuSTStnoRFYfQNDDh+HkmWVBIVMahrm3dqs2/xjYcInFWClPcJVcFyQog3jN4bgaQCo5iqjAcpSNKkt40tGr4FhScKhzUKmBRZtXtpp5xWD2yM1aFmIGROc2FT1grgWLTNKkpNFJ8g9+o08YE4y/slEB6Hawjv7ES1ez9qCQElSQk1qWzMWcDo5s8CctFMcC7iGAKZR6KXWjFAs2rkhXpvGNEsiZUfX/cfQ+LqStBUBzAEml2Dx89l4pS1qGt6ad4mnaOlLjpjjBozpY6M3jqPK0MsJJJJRXeh2YsH39IF4LIJSzVNh0Gz69IaJxCZKM6qrVRCRqR1FPGNGzmyV0TxfEMySXASSGoM5oH2TcsNyNXjnDzzOUjMS5OVb1JrY9vqjRnEYwzSQo3fO7pF7hnKFDyLVsSdHwXh+aqUkgZXchzo7i7MKjpa0aUeQ8Xx0FYuQCUjRmF3dyVj60WIrmyr0AzNlsAl01Zz7oUX6El9YsxmOaaUMzJNmN1BgPEKJ15RBGC4FMnOtZCQpyABYZUpbqmn08LCLQZtdFOGnZj2HIC5CeRIsKUAb/iIHmrAKUXKnfo7uSfKm9IeK+zZSGSx1vehG3j5wvXhvZpUVUIUAKVYF6OSXPyEaUXewxcUtCzHzi2U2IDsaEBwX1AuOpJgKRxMrQqiUsUhtEgAsRSwegrfrFuOlKUAACSov1q4BDguWFDVsyt+UThEhvaBeUggMkPlSkZh71SD6uXN4aMadk5tUVYZCCtrgkasQNX1BIDtoL7QdPwrrSlIFfNuvh9CKkSci2RUlXvFhe5CbBn7BtYbcOQlExv8AcINAku4uC+9fQwXIpGOgvikhpKJSMrkbt8YzmFxikzEpZyCCN3FqmNDjMwZ9mIpS/RrwFNlh0r91xWjhxQt6RVOo2iElujhMgqUVuxOiRYbAwbKQlLJDPQACBg5DOwgiVgw97s5jllNt7HUVHoLk4fmFWA+MNsJIA/C49fGKsHJY8vu0uNd4bzZNKFvraNEDEONxJJZmgY45KLBzBXEUBLn1jO4nEAWLmLxhZCWTiF43ikxQLFu0IyutY7nTyYoSho7IQpHHKbkw7EZkBmLPqwyv0e0QrBKKMyksmxIKX7skVpvvDidwpRookB6FyrXrA6StDpXMUE2Cbg+FvFjHlM9ZGbEsJcBKTW5060N45xKlOliWbK4FdNdYd8gJOV9kqUco8qk+UBTMaSsBkg6UJDE2IMCxhLip6+Z+YGgcBgNxr5NaAjilqmOFUepVQPqbOHLlusOsRiAkECq3cFgUg7gqqNrQuTJqVKalVK0pUtvZ3YRWMjNaHfCZtkAKWWdSlPlA2FAAPpo1PAJ6RhprAcsx2u2ZNfUHzjMcJQAKUKqrJfMS3KlgKUqwFH8Y0XCM5RMSAFOzhgCQ1SG184aLp2QoX8eA+7KO7t+8X8MwolYWWk8py1Ygmtb71jnEBUkkzACBYFlAWYtvSBp2MK0ue1LP38fQwZUyibj0XS8Y6yhwaGpbwfTRozEr2SFqQ2VZJD//AJcDRjt/LqTOmBLezDDU51CtK1OV97PeFswIWsBSMrnLVyMxNCyjRJcORet4FUwudrYXKmFKinLR3SasoFzpfZtwxaKShUyY6lKIHWh+STrQQYZwTKVqEu4zVSq3MCQXp71H1yq94Lh2PQqamXnSlSjqak6JBKQHcedHisY2QlKlZM1IKsiamhIYPTWnMKEjWtrgQ84biFS05Jbl+j8ttPCvW+sJsXMyzxLKGrQseYM7u4atx11jZ8IwIACiEgWc7C9Ab0jNDQ2Tg+BJA9rOIL1Z+tXJ66QymcSCfdNw1P4tGYxmPC8eAXKAhTjRJblUzVNfWDPvAmTjLJcM9aUdh84yRSXiM8TxgS2d3UWA6mwbwjnESBNNCAq4fXodYQYvheI+8y1vyIBck6EGwu7bejx1I4pyl1cyRU/iFw79hBS+iSfwq41isoy5WLELc+8eosQBYNoLwqwIOVarGjudLMkChH05vGixhTOQVtzZcpLBy416Vv2hMqRk5MxSpYJe+bK71pX9oDVC3YJhpudeVJJWyujDUnp0h7hR7OhSnvUnbakKsJMEgkCii5dkhRDUF6B62EPOGJlTA3vrLldgB4u56nwiDTZ1xkkWiaV5gKuly+wIoInA4OVM5FgqDOGooHfrDBWCTLQogNub3skbQsOLyTBk1BBF7xWGuyc9ojFcNMoAghQdtXFHaLcGmtHjris8uEM+W+lTeLuG4nKGy09YhlS5aFj1sbYOT0i7FFSasO+0UyptHFemsLOJcdWAaNpD442SyS4i/jk8kkZozizBOKxGYvAExWsehCNI86UrZJVEZqxBVHgmKiGh9llfMSonZg3dqecUHmLkKIsXsdWFqdjBsgpHMp1EfiWQelB7ojlZK1OCoJdgE1PiaB48do9eMtAc/C+0cqIAFEgAAneiRRurwGvCOQyaPW4A/uMO8SpCEkCirEvmUegI92r+sI0S1zTYNUByyUtcs1WrCMdMqxGCVkoolIpyuxe4Aeo8NS8L0SfzCookAUc6mrUqa0p0jSq/KhVkkO1hu+5r2DQsnSwXyuzkAtVgKlQ3Oz0DCkZMINInkKyB+jB3pmUskiotTqIe8PnqQuWuzEZiAoOTcMKWLVhBh1n2gSEl9XqXJcZlDQBuUbRosPw1mdbskFRCQwoaB6saDzijZOqZZx6UpE0lXMhZzBVwx/7iuVhSEEJl0A94M41Jo/Tyg/DcWWEBJSFo2IBp0FP2tFWL44ZnIGS1MjAHvQH4wNFExBiJP5XezJoo/qIoBp1gM53OZKlg0YpZLfpVlrrYiClrKVcz6Bw4I2u7jSJM0AsUkgUcpYg0eoJY7OkM8ViiUnQv4nLzEEJWCEEl7sA4YvXt4Rl8RiMMpMoCWsLB/rLMwHPzF8qClkUYC9o389DZVMoChGbXegSzfWsDSp0qQOSWC6gcpSkgkUBds2xuPSvRGkc87kkkB4PFSpqkKR7QBBKZedQWsJLHmULqqqjNUNSN+iaESFTC1ARrUt1owEZHh+FJWZhQMyjYJYOBVwAz1J65uzaXFYfPJ9kpYZnISPip7/tCy2ymLxE/2e4asj7xlJUVlTKcZk2amhB+Bg/DYVC1KVmEtUs8j7Eh0n5vp1Dw6wUxCEIlJDplpYb/AOLAX0gLEcMlTFZgaBquzHQHSjwEdD3bZRiJ81vd5wQlgQElwW6NQV7whm8PEkTVTedS6IAfmWWYdA5NNABvGjxGFSGGbUMzkuQokv0I9YGk8FQFoWpbsHAUfdHSvfzMNYtK9kcIwRTLyLdwhILVJys4Y9H9IyP2zTPlewnglKDmTLIULpPMFS2cULOesfR14qXRi5H4rtQjxF36Rg/tZ9n14gpyCgUrKlw2Ukm9tx4ebI55J9FxShclKmylSUqYAAVDup01Nf4hhw1AFFApLAsDnKj1JIym1hAuKQr8SgUhhyuHNgAEOBTtQWhxwRBUpCUoyBtBS3z8455fwvFfTrHY+YkZA4TbTx+O8XcLwBYrIfYnfakW8VwSkmjHYgFuweOMAVDlrWp2PnCJ72Uk9aKfu4KnJr51hrI4cGBSR8I8ohRZScp6AAHygpBCUskg94nVsVvRXPUGJBqIyvGJh/6tDjiGLyjKqxt3jN4nEF2juww9nn5p3oCUDFKkQUqYIpWuOpI5zgikcBVY9meK0msEA6RPZkJYrcklVQgbl6PBuHcAFSitVSHNB+pVLbCEktYFH5XANaqPU7CD5U9UxWVwlPTpr1YVjyez0VoPlYEzEparqJfTurx+EEYiQEAZA7ukHoKktoGL+PWK8PjwoMjlQCK6BqJBrU0NO5hhLk5k5h7vup3N/VSvSEeisZWKZUsplkvUih2KnoNmAJJiybw5JQhIsAX/AFKJ5QdhQl7sDDWVJKlc7BKX7ZQAnzrQfq7xIIyqYVLnZgX18AOrxMsjLz8AlKkM7g3FAQnbao+EdcPxxU6CKKILalI5UhmoHq2w6w0xuEcvoAoNo9izdYX4LAKSc4NVKKeySw9LeMMpegSjewzF4MqSkAkOaVag96obRu0J50kJyqIWdKuo9MwuOhFaRo8vMCqvKQNAB+FIAa9Se0DzsPzfpWHUfxVZq+JpDCWZtGLJJBKS2is2ZtSQpJcU0eKsVOYOAoEUATl9LpKdmp8mGL4YqikEkgkEBTJplqXLMQq76GBJ+VQqE9UmrWq3f4xaLEYvk4xQYFV9A410ysC3QQwkqzZbso6ONLh7/wAwLLwyA5AGt6uRcta2+m14bcMmBcopolSSSXYqIelKajTswiolX0M8yEppYUux2/CGFR5Hy9InkhkvcVJo7Alq+npFPD+ErmEAEOp/xAggVckdB1JOkaLgnBZapPtVHME5nagGVy1KmgB07QyVj1JCefiFy0jmCVlg4FBbezDxhpwbhQxA5ZkwkO7ZQBQ2DMfhGX45j2AzOXoKUFywGkN/sb9okYeaVTDkRlLuFEkkioABrrCxacqOqeGUMfJbY2/9JrKlKUtYCSTcMwo1Q49btGfmY4Gb7NMwKWC+VVNHDEUJZw37wxX/AKlpXh8akjKslX3UNUoXRj+pJdR/u6RkOBzDicRLSzLPvKdnaucaghifEw0qXRKEJSTctUP5kxSJoBNT/i1bb63pQ7GOCHS3qb1qQCLmgDetjBWNmD2ypMwutCHUzOpKku52IDGn8QtGFKspoMpABNFF3rZhr0YntBo5pf05mTU2IDAsQ6gpnq1WIZ7loMwC1FVMzaPUdswPwEVJkJClFaQSmxcVO4Jvb+IYcPwwfNmHUB/KwBjnyOtFIfTQYdZUkAqaoZx5gPpS8cTleYOor1iMOACSOUi4eiuvSJJTWvaFb1QV9ZTPUCB9eBgSZimj2KxoKS1Fa9YSzsW4aKYsTZDLlro9xHGFQY3ELlsbxYtW8DGO+KpHDJ2QpIEUqMWrVA61wwEQUxWAHjmbO0jgmtIxqIVi8tHc/B/nBuGnHLqCotX3iNhsNSYTpVm5huYIk4sC9NABfzjzGqO8eYdGZaUAslPvbGlT3aj7CNThphUqWbIFgGarhz4JjJYPEgOAam576P2jRyMRmUlCTQgv290fPyibHTG0wZWUwYAsNy2avdi8Vyl/0y91FKjS7czR7EzgVFPc+QYD0MThg4HanlCPZZMGkB31JBNbB6v6jyixXDv6JV+EKY+CiSKdoCQhQUAKAZQd2BzK+DQ0Kx7FCRqt1diX+A9YWhrA+J4VpIUKl3Atuw9YrTNS1DQJHYBKQKb1ENOMILMAzJdvCp71hX915SBQsWG1ClP10hhWdScKGCX0ZOjkkjSwZj2hRxXhLBeUtlZyAQ9VW6sk1Oh7Mxw+J9mUuMygkdnL/ufKDQEzT1qGGoOYv6eph0hFIyaFBJJUHYEAdhQDqVNXw0gPGYtedKgvKUWGzVdu4PfND3jWCCTtRx4MU01IJJjP4fhyhMeqmy7uS9vJvCHuxo62aLhs+ZNBUhJIP+4HQ6VOXKUpq1T4Bo0f2cxeZE+QFD+qkFBJsShSVuL0ZMJOGqUlQdJTpcu3ikmjPeDcVgw2Y5UzBqwNiLuN2q1YvH6F5m1xZicVi5hUpEy6VFJHVJIuesMMPgp0xPIjM2xSSO4eGeI4SqY6lIdVT7SXldRID5gbl0j/ACO0dcMHsVOCSnNlqFJVvzA0HmYnXFnowyLLH4zH8XCkLAWnKSH6HqCKHaHv+mMkqx6eUkBEwlhZ05QfNQHjAnGMErETCiWn3XU+zMFUBr/D6Q6+ySJmDM1UpbhbATBLLqCRQJzUAzKO5OWwgx3Kyefwg4gXGFpXj588Ly/1VBCgrKwRygvsyBFnDuKKnjUS3HLROalHy2cB2FCFPDaVwyUtaeTKSMrM5Ngaqqerv8oa47haRlCAABegc7k6jtDO42zilkU6il0JcFIKqWSNLlzrDrh8hrUO2n8R3guHDu/qGt6wXMQlPwjn92D+A82awLwvVjQQUlrcv7RPE8UwO8JcRMN9ovjx3tnNkyVpELnXECKiwreK47Ekujku+zgxSYvWYHUYdCMHnKrFKxFkxcDLLxjHkh7wRJkQMIMw6oxjL8GxvNlNtIczcEDXxjMS5JSrxeNJwvioKWN7RwyV9HouMl2Rh1qCiPMxouHY7KsbAD4sPmfCADKFxrHM50gNqR6D9yYk0JZrJWLBBe5zft8IL4djhmUQGYeQ0EZfC4ip2akMuG4k8vW47WiLiVUh5KQCvskP4u48vjBGGICTRzmfzdoBwWK5po05f5i/DqZbaGEoqpB2LmO5NTRPgW/aAeIIIYjsPCvzghKrjS/iDHcyXmypO1D3EDYdCFcsVP8A0BFEuflUVAtlJA00oD6w3ThS5Dcpf/qFmM4eyqWJEOmScQnFrTNlpYc1SexSSRW+npAH3IKGQMCly7flYB+w+EdoStA3DfJomQg8wdgb99QPP4eNE0DaBZC0pmOlLpFHehCaZrsLi/8AEaJE4KQRd6PytbetXZxXwIhLiMCpKUpSWuyb2/Mdf3NKQRw3ErBBUgkFhltQ2879abx0RfoR/S9WEXJbNeuQAnXQF63FOhJ2gjisyUZftCyVK99NRzBsz+NQRud2grETRMY1VplsMw2fSwfU0roi4ouaJK0BBJJNGYhQLEFgzN2GvctNHRimmtnfBZEtZmKSVDMWYkBRA/MQwIJr8TBc/FOQiQDQMVe8TusgPvTp3aEv2dkLMoDIVKNyys17E2YuxftQxssOj2CV8rzJjEtUNVxm3Dk7VjRQ2bIv9O8LgUYdLs8wi7mj3Hj21j0tBJL6sR9fVohAIBzVez7MPnErnUETlK9I54r6WypgS42gDiWJY0jtcw16isA4lzFMeL2xJ5PSFeLJJeKctIJnJgVa46kqOVlKwBFKliLJingNd4YQlS4omxKhFKlxhStR1ivLWLFCLJUmMzHMuUIPw8gCIkSGglKYARBjeAMSRClfD1IEfT5vCoXYngL6RyuJ7PJmXwOI5Q+kNVALiZnB2eOJOFKYmznlE5y5Ce0E4eflEo65j6xEzV4kyaBtDCiUNpM4DOXv5wUie5G9wekZ6YtQU4tBOH4jlSd7DtCuBkzTScSHY6/EGD1h1BoxpxrKCnpf940HD+JhQJ6iJSi0WjL0MMInMoj8tYqTKBWt9xEy51SRRxA+Im/iB3B/4mFXQzYxm8PQb2IbqIH/APHoSog/lHpf0gpeJ9w75XiZyw4OyiD2hgdguO4aO4NRV71AgZGHoSPeI9LFvXzg9WJcJ6P5aRfKys8NbsFKgbB4YUfcN9enjEYrAoWSVAUt3JqW3/eDylvM/L+YqWoV6/uD8orcqFpHOEkAS2FhRtOr+JeJ9iEhrtX5ft5R2ksDFS1u0HbWyscV9Ha+bwgWZKLwVLeOZk0xeEUhMkGgJaSLwPPEFTFGKJsl4qQdMWTpUATrtDOe9oWTksYKZKUKB5qIEUHi+YuBliGIsqWGgVYi+bMimCKeQmDpCIplS4YSZVIDAjxlwh459oBKUEip+UNeN8QEmUSdvoR8zxGMVMmFSrmMMj9LzcMgaiAcUuWIFxCjvC2ZeI1Z6Esh7GzRoIR4icc1qQ+WkQvxKA9hCyxol+jAZkxx3juWpi0SpI2jyk1iDVDpnlTAYhIBipr94vQKQprK0IcGC8NOysIiSmkQoV84waCZXFCk7iCxjUkEE3r4mE5FI4TeFpBNAMZ7uzNBSscGYl/5hFoI8LwaCOJWLSHrYQWeIpyM9YRSh70TMFu8MkZD8cTBALxfJxIVrGbliCcIYpRSDXw0SFPHpkl4EwRhsgUhuzsUqAZc/Ka2gwhKg4gfFJEV4aMnQ04qSssXJisSwYJReKmrFEcc4IUcQkNWE2JTSNNxEUMZucIc5JdCeeqsDzFtBs5IeF+JENZzNFZiAmsdSxFssVgi0ESJMFjlFdIswyRFHEh/TPjC2aj579reMe1m5QeVPxhDLVWLZw5j3PxjmWkP4Qb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40" name="AutoShape 8" descr="data:image/jpg;base64,/9j/4AAQSkZJRgABAQAAAQABAAD/2wCEAAkGBhISERQUEhQWFRQVGBcYFBcYGBcYFhgYGBcYGBcVFxUXGyYeFxojGhYYIC8gJCcpLCwsFR8xNTAqNSYrLCkBCQoKDgwOGg8PGikcHyQsLCkpLCkpKSkpLCksLCksKSwpKSksLCkpKSwsLCksKSwpLCwpKSwpLCksLCwpKSwsLP/AABEIALoBDgMBIgACEQEDEQH/xAAcAAACAwEBAQEAAAAAAAAAAAAEBQEDBgIABwj/xAA+EAABAgQEBAMFBwMEAQUAAAABAhEAAyExBBJBUQUiYXGBkaETMrHB8AYUQlJi0eEjcpIHM4LxFRZDY6Ky/8QAGQEAAwEBAQAAAAAAAAAAAAAAAQIDAAQF/8QAIhEAAgICAgMBAQEBAAAAAAAAAAECEQMhEjEiQVETYYEy/9oADAMBAAIRAxEAPwD4wpR3NzEZzuY8q8QIcmTnO5icx3McxMYxOY7mIzHcx6PRjE5juY9mO5iI9GMTmO5g3hPDZmImplS6qV5AaqPQQGEx9Q+wHBDJw6ppT/UnB0v+GXdP+XvdgmFswHM/06khOX2sz2m7pIdj+ADpYK8TGK4xwibhphRM7gg8qhuD9NH0TErWFkKBuai1t9CCP21EXcQ4enF4coUAZiKoJBfMBVHiKeXgvIaj5NmO5iMx3MFY7AqlFjY1Sdw+2h3EDlLXF2hkwUc5juY9mO5iGiQIYB7MdzHsx3MRHoxicx3MezncxEeaAYnMdzHsx3iInIWB0NvCME9mO8ezncx4JjwggPZjuY9mO5iGhlw7gS5qc7hKHbMdT0GsBtIKTfQuzHcx4qO5jqdJKVFJuCQfCkcNGMezHcx7OdzHo9BAezncx7OdzHo9GMezncx3LWXuY4aLZMuBYSpV4iOlXiIxiImPRIEYxEeiRHoJiIkCPR2hMK2Y0X2J+zRxU8ZgfZoGZdKEOwS/U+jx9Pxs5KAEpGdZNBRm3I9GgH7F8LGGwiVOypjLUTQ8w5Q3RPm8eXNmzCVS0BIoxNT0fSAGjjGIVRapS1J1/qBxR3CAGSPqtYBwmICVpUlsqiEv2LX0UAxf53ZYnCTAhziQlRD5eRLasyg58PWFPtDMQMyQ6XGZPuKA91XQhz6Qkh0tFX2m4QhYU4qeeXb3jRQ7cqv8RGd4jwsKMtALZQyjQMlIIHegrGvxaiZMqYKmWpOZ3PKqjnRwQOztCfFSU5gFXFM3QkuW/tLRzyk4stBckY6fwhSVZS2jdXrrAk2UxNCK/Qja46ckBKiScpSMtHIAoCrQ1MZriUjLMW4YOaePrcecWhkb7FnjVaFTR5oIShri9vg/nHITFrI8Tn7uQWUCCADatQCPMEQdLkBchKQwUlalHqFBI9MvrAanjqXNyks7V7kHTygO30FJeztXDylYSWdn/jvF8nBDlz0GZdNKAfGCVTcyR1IqL08OsX4tbICWqrKU9Nz3YesS5tl/zSK5nChqBUC2xgSfwRYDitWg3BY8WMM0zUlHwiTySiyrhGSEfCeCqmTUpbWvQBnJ6BxG6wWCCsqUDkHuVDJCWAJADlVCdnMWcA4QpfugZ1kpBNOWmdzpYD/l0jQpkrkf0wmWQxs7qAF0k62o0WVy2zllS0j5d9t+Gezngiyk+ZBYknU1FYzikR9E/wBRZQWmWpOitmukeVvSMNNw0UutAUHJWCARGWCUSDFakQbBwaRVljv2cTkiXjG4nKkx1LS58I6lyyTDXBcOc20hHNIrHE5CUovHKUwVh8OVZ+gJ8okyWo3U9ILl6EWNtWBlMdERamW/p6w4lcEUuW7VuOqdR84zkkBQbEipBABIppHJTGomcPAkpHRQOtR7rRnFJ30FPCFhk5DTx8TlEuNB9mOD+3nS0KGaWokzP0hIc1FiQQPFqwtwcuW4C7FO7b1BNKFqRuf9P8KlBnTbgBKQbkPVQcM/ujr885boPGo2aHjeMIyoQA9hSgfYN1aFyMNNyZlTCkGwzMG1LfOPY2a6iRe/+X16RyjDug5wrq4LMOrvt0pBbESLJ8zh6JRT7Nc5bF1hwB1q2aEHCJgClhC2RcoLuLgKHQOx7w3mcVyyimVJSXBCpixmUf7QfdFPrTLYWf8A1klQKS9w/qInJl4RtM2GARQghxZQs4V4HX6pC/FfZ9ZnITUoWQkKtRWajfhZ0nsg7wxwkv3mLgilaXNO+v1RvgMWlgk1Fx4F3NdGv0EBrkhE3FmWHB/degzFTO782tP0jsHGkA4/g8slayHoro6nPzcU+Vd7xPAD2YILh1ZS7qBVzEeKh/8AfR4S4rDBKMiWUSST4lmfQfse8cyk06OivZ88Vw0Al772DsXADXNPKPS8KAksM3XV+ag8nbp1jR4vhuYEioFEsGBIZyB+UOQLUTAJwuUKoSOZm2SXzN+rMAO8V5MK4ik4B6G4YHq6qv5xJ4MVqU1apZrspgKd1J84Klyz7YZebKUndwVJOU/5NGsTwxlOdQ6DSvOXSfA5W0Yw3JoSVPpGPncPKBLDWBzeKikEtu4+mirjcj2bBlJIJYHazve4MavjcsSloUoFixULgjIFMoNoSx/6gTj3DxMUpgOZBKFUqUmznQijaEKLsYye7Yjbaow8sKFRb93/AGPlGj+z+HVNYfq8+kO8D9kTNkygEiuczDQMumUqdmDpan4TS0MsLwtEgCRhyFzTmde1CVNoKC8PamInx0MsH91H9OZNMtqJIzDvUUu7vtFBlzXOSeVpNUh8+4obgsCb6xxjeJylSjLXKCFgJCFobLTQhgejwHL4ccjJU352JZ6kUvqKxRUJQTicH96QUTBzCqSPd100Z/WMRieGlJPQxssDNUlYzaE8wNm0+vWKeOYYZnZwuziz3hMnVlMUuLoxc3D8zCKPujO/hGiXwzmppUwPiMHmNIish1eLM8uVEIw5MNMVgyG2iyRhIf8AQH5LsHweEIDtD/ByHLgVasUol5ZaiYI4biqEteE7exZy1oQS5CkErTY0PS9DtFuL4YUhKgM3ICdiFOX8DSHSuHmq0pLM8xI2sS3R4aYbCDIlH5eXMPyqLoNepI8BA5BbXSMjwbheaZmJ5UVPjanekalCQkigyki2xDMRpZonD4AS1zSHYu4axd6D+4esWy5WdKgLv1ZQZwQdC+nSFlO2KooC4hhci1BNUqZga00P9wdvCMtxjBBOYgBiqhGhFFJ7xtSrNKTmAzOUvqFAWPdj4xk+OTlBaxuASkHlJTcjeDjezOOhThp+W1CLGlDuNo+m/ZKUE4NatZilE2JLAI+Rj51hcIFHM4FjlchQ7PQ02OsfR+DSyjBSRqRWjVKlE0jpVWRknxB85cs1SQf4g6XJJkLJUTYq829NjvAUuhLh7+YsfjDfD4fNKW5JZJoAwox+L+UJJ0GMbZncVNUUsigbUekZv/3KsC9Do9KenwjR4mQSilPraM4U87Hf6MJJ2dmOHibPDBWU+DM1QXd2vFknFAFtiTbar1sKd7wHhsVlSOrUYXrSLkThmJZklg7XLtVPZ4KejmcdmkmTs2HWB/xfSvvGvi3QQmlSM4pmIo55iSAz25vDVr1AgueT92IFSsABmJoq/iHp0gzhwEmVlLKmLCGRYAGis6jYMOlU6iOfJ/0WgvE9heDOC6QkkKYlgQkgVI0YF6nQbmEOOwQqQ9FpSlQck1Uort/8VBYN4Q9ncWGQlIzVoT+NQqKUATc2oMo2AA4guig4UVEN1KnD1NHVMWroFDR4MJCzg+xJwrhIStCTyqKQHrdk5SRs7B63GzxpRIdFq+zC2oRzy1KIDitUim8LTLZYIFAlCwVORmKakW6Nf3X6wfLnhP8AYlkNswd62ACGO7wcjpi442hPjkCYhRAzJTlUkVNQwWCWom9bc5BrlejgHD/aexDkgApqHAZK35Tvkp3L3hniMOlKkMxSlIEwM1FUYDVICbaVjjgCvY4fEqOpZD/iSouPGp/z6wqfJ0FxpHuN8YH+2iktAZLUf9R1JIDwt4bhVqSqY4Cr195r+e7QHmzq2qA/hVW+nW8HYmYlABlk/wBxJ8R11jpUifAlGKMwhC0uRqAAW+tYa/8AhxMRnlqCVJZgXduwoQT8IH4RgwUmYoAZt6VNL9op4fNMrEAO9VWsWSaP1iqaYrjXRUMLMQsJVVVPi48DBGMRmISxDZb1bdukWieqZMVmoseI3cbUqIsw5P8AUXf8KerXPmfSFytKLFgvIDmYZOcgWasAqwdSfT94aypKrb+8fkIIHDCXIpp1jkTOhozk3CJKesDDBtRo0x4QQHOkcI4W56wWa2Z+ZhSoAAQdhOC5biNLguB7wwXisPKYEgmHjbYktLZksOMzhKspD+ZuXFwzuI6SnIkJUGIYEaGtn1HybaBjKUF5nDPcUPfY6wRi1kpGYhRuCLEdRp4GItlkkVyp4fKSamir2362gYYwiZyWo6Fbs5Y+RHeK8ROTZxVrX7HqI4Uh6A1oDUPyl3HcNC2NR2ucSFJyk5VE0qUsXobsC1Ki8Z7iKgpedKilyxFAUmujuR16w3nzcyhmKwSWBQAKsBXqT1hNMUlawDnKhQuSTStnoRFYfQNDDh+HkmWVBIVMahrm3dqs2/xjYcInFWClPcJVcFyQog3jN4bgaQCo5iqjAcpSNKkt40tGr4FhScKhzUKmBRZtXtpp5xWD2yM1aFmIGROc2FT1grgWLTNKkpNFJ8g9+o08YE4y/slEB6Hawjv7ES1ez9qCQElSQk1qWzMWcDo5s8CctFMcC7iGAKZR6KXWjFAs2rkhXpvGNEsiZUfX/cfQ+LqStBUBzAEml2Dx89l4pS1qGt6ad4mnaOlLjpjjBozpY6M3jqPK0MsJJJJRXeh2YsH39IF4LIJSzVNh0Gz69IaJxCZKM6qrVRCRqR1FPGNGzmyV0TxfEMySXASSGoM5oH2TcsNyNXjnDzzOUjMS5OVb1JrY9vqjRnEYwzSQo3fO7pF7hnKFDyLVsSdHwXh+aqUkgZXchzo7i7MKjpa0aUeQ8Xx0FYuQCUjRmF3dyVj60WIrmyr0AzNlsAl01Zz7oUX6El9YsxmOaaUMzJNmN1BgPEKJ15RBGC4FMnOtZCQpyABYZUpbqmn08LCLQZtdFOGnZj2HIC5CeRIsKUAb/iIHmrAKUXKnfo7uSfKm9IeK+zZSGSx1vehG3j5wvXhvZpUVUIUAKVYF6OSXPyEaUXewxcUtCzHzi2U2IDsaEBwX1AuOpJgKRxMrQqiUsUhtEgAsRSwegrfrFuOlKUAACSov1q4BDguWFDVsyt+UThEhvaBeUggMkPlSkZh71SD6uXN4aMadk5tUVYZCCtrgkasQNX1BIDtoL7QdPwrrSlIFfNuvh9CKkSci2RUlXvFhe5CbBn7BtYbcOQlExv8AcINAku4uC+9fQwXIpGOgvikhpKJSMrkbt8YzmFxikzEpZyCCN3FqmNDjMwZ9mIpS/RrwFNlh0r91xWjhxQt6RVOo2iElujhMgqUVuxOiRYbAwbKQlLJDPQACBg5DOwgiVgw97s5jllNt7HUVHoLk4fmFWA+MNsJIA/C49fGKsHJY8vu0uNd4bzZNKFvraNEDEONxJJZmgY45KLBzBXEUBLn1jO4nEAWLmLxhZCWTiF43ikxQLFu0IyutY7nTyYoSho7IQpHHKbkw7EZkBmLPqwyv0e0QrBKKMyksmxIKX7skVpvvDidwpRookB6FyrXrA6StDpXMUE2Cbg+FvFjHlM9ZGbEsJcBKTW5060N45xKlOliWbK4FdNdYd8gJOV9kqUco8qk+UBTMaSsBkg6UJDE2IMCxhLip6+Z+YGgcBgNxr5NaAjilqmOFUepVQPqbOHLlusOsRiAkECq3cFgUg7gqqNrQuTJqVKalVK0pUtvZ3YRWMjNaHfCZtkAKWWdSlPlA2FAAPpo1PAJ6RhprAcsx2u2ZNfUHzjMcJQAKUKqrJfMS3KlgKUqwFH8Y0XCM5RMSAFOzhgCQ1SG184aLp2QoX8eA+7KO7t+8X8MwolYWWk8py1Ygmtb71jnEBUkkzACBYFlAWYtvSBp2MK0ue1LP38fQwZUyibj0XS8Y6yhwaGpbwfTRozEr2SFqQ2VZJD//AJcDRjt/LqTOmBLezDDU51CtK1OV97PeFswIWsBSMrnLVyMxNCyjRJcORet4FUwudrYXKmFKinLR3SasoFzpfZtwxaKShUyY6lKIHWh+STrQQYZwTKVqEu4zVSq3MCQXp71H1yq94Lh2PQqamXnSlSjqak6JBKQHcedHisY2QlKlZM1IKsiamhIYPTWnMKEjWtrgQ84biFS05Jbl+j8ttPCvW+sJsXMyzxLKGrQseYM7u4atx11jZ8IwIACiEgWc7C9Ab0jNDQ2Tg+BJA9rOIL1Z+tXJ66QymcSCfdNw1P4tGYxmPC8eAXKAhTjRJblUzVNfWDPvAmTjLJcM9aUdh84yRSXiM8TxgS2d3UWA6mwbwjnESBNNCAq4fXodYQYvheI+8y1vyIBck6EGwu7bejx1I4pyl1cyRU/iFw79hBS+iSfwq41isoy5WLELc+8eosQBYNoLwqwIOVarGjudLMkChH05vGixhTOQVtzZcpLBy416Vv2hMqRk5MxSpYJe+bK71pX9oDVC3YJhpudeVJJWyujDUnp0h7hR7OhSnvUnbakKsJMEgkCii5dkhRDUF6B62EPOGJlTA3vrLldgB4u56nwiDTZ1xkkWiaV5gKuly+wIoInA4OVM5FgqDOGooHfrDBWCTLQogNub3skbQsOLyTBk1BBF7xWGuyc9ojFcNMoAghQdtXFHaLcGmtHjris8uEM+W+lTeLuG4nKGy09YhlS5aFj1sbYOT0i7FFSasO+0UyptHFemsLOJcdWAaNpD442SyS4i/jk8kkZozizBOKxGYvAExWsehCNI86UrZJVEZqxBVHgmKiGh9llfMSonZg3dqecUHmLkKIsXsdWFqdjBsgpHMp1EfiWQelB7ojlZK1OCoJdgE1PiaB48do9eMtAc/C+0cqIAFEgAAneiRRurwGvCOQyaPW4A/uMO8SpCEkCirEvmUegI92r+sI0S1zTYNUByyUtcs1WrCMdMqxGCVkoolIpyuxe4Aeo8NS8L0SfzCookAUc6mrUqa0p0jSq/KhVkkO1hu+5r2DQsnSwXyuzkAtVgKlQ3Oz0DCkZMINInkKyB+jB3pmUskiotTqIe8PnqQuWuzEZiAoOTcMKWLVhBh1n2gSEl9XqXJcZlDQBuUbRosPw1mdbskFRCQwoaB6saDzijZOqZZx6UpE0lXMhZzBVwx/7iuVhSEEJl0A94M41Jo/Tyg/DcWWEBJSFo2IBp0FP2tFWL44ZnIGS1MjAHvQH4wNFExBiJP5XezJoo/qIoBp1gM53OZKlg0YpZLfpVlrrYiClrKVcz6Bw4I2u7jSJM0AsUkgUcpYg0eoJY7OkM8ViiUnQv4nLzEEJWCEEl7sA4YvXt4Rl8RiMMpMoCWsLB/rLMwHPzF8qClkUYC9o389DZVMoChGbXegSzfWsDSp0qQOSWC6gcpSkgkUBds2xuPSvRGkc87kkkB4PFSpqkKR7QBBKZedQWsJLHmULqqqjNUNSN+iaESFTC1ARrUt1owEZHh+FJWZhQMyjYJYOBVwAz1J65uzaXFYfPJ9kpYZnISPip7/tCy2ymLxE/2e4asj7xlJUVlTKcZk2amhB+Bg/DYVC1KVmEtUs8j7Eh0n5vp1Dw6wUxCEIlJDplpYb/AOLAX0gLEcMlTFZgaBquzHQHSjwEdD3bZRiJ81vd5wQlgQElwW6NQV7whm8PEkTVTedS6IAfmWWYdA5NNABvGjxGFSGGbUMzkuQokv0I9YGk8FQFoWpbsHAUfdHSvfzMNYtK9kcIwRTLyLdwhILVJys4Y9H9IyP2zTPlewnglKDmTLIULpPMFS2cULOesfR14qXRi5H4rtQjxF36Rg/tZ9n14gpyCgUrKlw2Ukm9tx4ebI55J9FxShclKmylSUqYAAVDup01Nf4hhw1AFFApLAsDnKj1JIym1hAuKQr8SgUhhyuHNgAEOBTtQWhxwRBUpCUoyBtBS3z8455fwvFfTrHY+YkZA4TbTx+O8XcLwBYrIfYnfakW8VwSkmjHYgFuweOMAVDlrWp2PnCJ72Uk9aKfu4KnJr51hrI4cGBSR8I8ohRZScp6AAHygpBCUskg94nVsVvRXPUGJBqIyvGJh/6tDjiGLyjKqxt3jN4nEF2juww9nn5p3oCUDFKkQUqYIpWuOpI5zgikcBVY9meK0msEA6RPZkJYrcklVQgbl6PBuHcAFSitVSHNB+pVLbCEktYFH5XANaqPU7CD5U9UxWVwlPTpr1YVjyez0VoPlYEzEparqJfTurx+EEYiQEAZA7ukHoKktoGL+PWK8PjwoMjlQCK6BqJBrU0NO5hhLk5k5h7vup3N/VSvSEeisZWKZUsplkvUih2KnoNmAJJiybw5JQhIsAX/AFKJ5QdhQl7sDDWVJKlc7BKX7ZQAnzrQfq7xIIyqYVLnZgX18AOrxMsjLz8AlKkM7g3FAQnbao+EdcPxxU6CKKILalI5UhmoHq2w6w0xuEcvoAoNo9izdYX4LAKSc4NVKKeySw9LeMMpegSjewzF4MqSkAkOaVag96obRu0J50kJyqIWdKuo9MwuOhFaRo8vMCqvKQNAB+FIAa9Se0DzsPzfpWHUfxVZq+JpDCWZtGLJJBKS2is2ZtSQpJcU0eKsVOYOAoEUATl9LpKdmp8mGL4YqikEkgkEBTJplqXLMQq76GBJ+VQqE9UmrWq3f4xaLEYvk4xQYFV9A410ysC3QQwkqzZbso6ONLh7/wAwLLwyA5AGt6uRcta2+m14bcMmBcopolSSSXYqIelKajTswiolX0M8yEppYUux2/CGFR5Hy9InkhkvcVJo7Alq+npFPD+ErmEAEOp/xAggVckdB1JOkaLgnBZapPtVHME5nagGVy1KmgB07QyVj1JCefiFy0jmCVlg4FBbezDxhpwbhQxA5ZkwkO7ZQBQ2DMfhGX45j2AzOXoKUFywGkN/sb9okYeaVTDkRlLuFEkkioABrrCxacqOqeGUMfJbY2/9JrKlKUtYCSTcMwo1Q49btGfmY4Gb7NMwKWC+VVNHDEUJZw37wxX/AKlpXh8akjKslX3UNUoXRj+pJdR/u6RkOBzDicRLSzLPvKdnaucaghifEw0qXRKEJSTctUP5kxSJoBNT/i1bb63pQ7GOCHS3qb1qQCLmgDetjBWNmD2ypMwutCHUzOpKku52IDGn8QtGFKspoMpABNFF3rZhr0YntBo5pf05mTU2IDAsQ6gpnq1WIZ7loMwC1FVMzaPUdswPwEVJkJClFaQSmxcVO4Jvb+IYcPwwfNmHUB/KwBjnyOtFIfTQYdZUkAqaoZx5gPpS8cTleYOor1iMOACSOUi4eiuvSJJTWvaFb1QV9ZTPUCB9eBgSZimj2KxoKS1Fa9YSzsW4aKYsTZDLlro9xHGFQY3ELlsbxYtW8DGO+KpHDJ2QpIEUqMWrVA61wwEQUxWAHjmbO0jgmtIxqIVi8tHc/B/nBuGnHLqCotX3iNhsNSYTpVm5huYIk4sC9NABfzjzGqO8eYdGZaUAslPvbGlT3aj7CNThphUqWbIFgGarhz4JjJYPEgOAam576P2jRyMRmUlCTQgv290fPyibHTG0wZWUwYAsNy2avdi8Vyl/0y91FKjS7czR7EzgVFPc+QYD0MThg4HanlCPZZMGkB31JBNbB6v6jyixXDv6JV+EKY+CiSKdoCQhQUAKAZQd2BzK+DQ0Kx7FCRqt1diX+A9YWhrA+J4VpIUKl3Atuw9YrTNS1DQJHYBKQKb1ENOMILMAzJdvCp71hX915SBQsWG1ClP10hhWdScKGCX0ZOjkkjSwZj2hRxXhLBeUtlZyAQ9VW6sk1Oh7Mxw+J9mUuMygkdnL/ufKDQEzT1qGGoOYv6eph0hFIyaFBJJUHYEAdhQDqVNXw0gPGYtedKgvKUWGzVdu4PfND3jWCCTtRx4MU01IJJjP4fhyhMeqmy7uS9vJvCHuxo62aLhs+ZNBUhJIP+4HQ6VOXKUpq1T4Bo0f2cxeZE+QFD+qkFBJsShSVuL0ZMJOGqUlQdJTpcu3ikmjPeDcVgw2Y5UzBqwNiLuN2q1YvH6F5m1xZicVi5hUpEy6VFJHVJIuesMMPgp0xPIjM2xSSO4eGeI4SqY6lIdVT7SXldRID5gbl0j/ACO0dcMHsVOCSnNlqFJVvzA0HmYnXFnowyLLH4zH8XCkLAWnKSH6HqCKHaHv+mMkqx6eUkBEwlhZ05QfNQHjAnGMErETCiWn3XU+zMFUBr/D6Q6+ySJmDM1UpbhbATBLLqCRQJzUAzKO5OWwgx3Kyefwg4gXGFpXj588Ly/1VBCgrKwRygvsyBFnDuKKnjUS3HLROalHy2cB2FCFPDaVwyUtaeTKSMrM5Ngaqqerv8oa47haRlCAABegc7k6jtDO42zilkU6il0JcFIKqWSNLlzrDrh8hrUO2n8R3guHDu/qGt6wXMQlPwjn92D+A82awLwvVjQQUlrcv7RPE8UwO8JcRMN9ovjx3tnNkyVpELnXECKiwreK47Ekujku+zgxSYvWYHUYdCMHnKrFKxFkxcDLLxjHkh7wRJkQMIMw6oxjL8GxvNlNtIczcEDXxjMS5JSrxeNJwvioKWN7RwyV9HouMl2Rh1qCiPMxouHY7KsbAD4sPmfCADKFxrHM50gNqR6D9yYk0JZrJWLBBe5zft8IL4djhmUQGYeQ0EZfC4ip2akMuG4k8vW47WiLiVUh5KQCvskP4u48vjBGGICTRzmfzdoBwWK5po05f5i/DqZbaGEoqpB2LmO5NTRPgW/aAeIIIYjsPCvzghKrjS/iDHcyXmypO1D3EDYdCFcsVP8A0BFEuflUVAtlJA00oD6w3ThS5Dcpf/qFmM4eyqWJEOmScQnFrTNlpYc1SexSSRW+npAH3IKGQMCly7flYB+w+EdoStA3DfJomQg8wdgb99QPP4eNE0DaBZC0pmOlLpFHehCaZrsLi/8AEaJE4KQRd6PytbetXZxXwIhLiMCpKUpSWuyb2/Mdf3NKQRw3ErBBUgkFhltQ2879abx0RfoR/S9WEXJbNeuQAnXQF63FOhJ2gjisyUZftCyVK99NRzBsz+NQRud2grETRMY1VplsMw2fSwfU0roi4ouaJK0BBJJNGYhQLEFgzN2GvctNHRimmtnfBZEtZmKSVDMWYkBRA/MQwIJr8TBc/FOQiQDQMVe8TusgPvTp3aEv2dkLMoDIVKNyys17E2YuxftQxssOj2CV8rzJjEtUNVxm3Dk7VjRQ2bIv9O8LgUYdLs8wi7mj3Hj21j0tBJL6sR9fVohAIBzVez7MPnErnUETlK9I54r6WypgS42gDiWJY0jtcw16isA4lzFMeL2xJ5PSFeLJJeKctIJnJgVa46kqOVlKwBFKliLJingNd4YQlS4omxKhFKlxhStR1ivLWLFCLJUmMzHMuUIPw8gCIkSGglKYARBjeAMSRClfD1IEfT5vCoXYngL6RyuJ7PJmXwOI5Q+kNVALiZnB2eOJOFKYmznlE5y5Ce0E4eflEo65j6xEzV4kyaBtDCiUNpM4DOXv5wUie5G9wekZ6YtQU4tBOH4jlSd7DtCuBkzTScSHY6/EGD1h1BoxpxrKCnpf940HD+JhQJ6iJSi0WjL0MMInMoj8tYqTKBWt9xEy51SRRxA+Im/iB3B/4mFXQzYxm8PQb2IbqIH/APHoSog/lHpf0gpeJ9w75XiZyw4OyiD2hgdguO4aO4NRV71AgZGHoSPeI9LFvXzg9WJcJ6P5aRfKys8NbsFKgbB4YUfcN9enjEYrAoWSVAUt3JqW3/eDylvM/L+YqWoV6/uD8orcqFpHOEkAS2FhRtOr+JeJ9iEhrtX5ft5R2ksDFS1u0HbWyscV9Ha+bwgWZKLwVLeOZk0xeEUhMkGgJaSLwPPEFTFGKJsl4qQdMWTpUATrtDOe9oWTksYKZKUKB5qIEUHi+YuBliGIsqWGgVYi+bMimCKeQmDpCIplS4YSZVIDAjxlwh459oBKUEip+UNeN8QEmUSdvoR8zxGMVMmFSrmMMj9LzcMgaiAcUuWIFxCjvC2ZeI1Z6Esh7GzRoIR4icc1qQ+WkQvxKA9hCyxol+jAZkxx3juWpi0SpI2jyk1iDVDpnlTAYhIBipr94vQKQprK0IcGC8NOysIiSmkQoV84waCZXFCk7iCxjUkEE3r4mE5FI4TeFpBNAMZ7uzNBSscGYl/5hFoI8LwaCOJWLSHrYQWeIpyM9YRSh70TMFu8MkZD8cTBALxfJxIVrGbliCcIYpRSDXw0SFPHpkl4EwRhsgUhuzsUqAZc/Ka2gwhKg4gfFJEV4aMnQ04qSssXJisSwYJReKmrFEcc4IUcQkNWE2JTSNNxEUMZucIc5JdCeeqsDzFtBs5IeF+JENZzNFZiAmsdSxFssVgi0ESJMFjlFdIswyRFHEh/TPjC2aj579reMe1m5QeVPxhDLVWLZw5j3PxjmWkP4Qb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42" name="AutoShape 10" descr="data:image/jpg;base64,/9j/4AAQSkZJRgABAQAAAQABAAD/2wCEAAkGBhISERQUEhQWFRQVGBcYFBcYGBcYFhgYGBcYGBcVFxUXGyYeFxojGhYYIC8gJCcpLCwsFR8xNTAqNSYrLCkBCQoKDgwOGg8PGikcHyQsLCkpLCkpKSkpLCksLCksKSwpKSksLCkpKSwsLCksKSwpLCwpKSwpLCksLCwpKSwsLP/AABEIALoBDgMBIgACEQEDEQH/xAAcAAACAwEBAQEAAAAAAAAAAAAEBQEDBgIABwj/xAA+EAABAgQEBAMFBwMEAQUAAAABAhEAAyExBBJBUQUiYXGBkaETMrHB8AYUQlJi0eEjcpIHM4LxFRZDY6Ky/8QAGQEAAwEBAQAAAAAAAAAAAAAAAQIDAAQF/8QAIhEAAgICAgMBAQEBAAAAAAAAAAECEQMhEjEiQVETYYEy/9oADAMBAAIRAxEAPwD4wpR3NzEZzuY8q8QIcmTnO5icx3McxMYxOY7mIzHcx6PRjE5juY9mO5iI9GMTmO5g3hPDZmImplS6qV5AaqPQQGEx9Q+wHBDJw6ppT/UnB0v+GXdP+XvdgmFswHM/06khOX2sz2m7pIdj+ADpYK8TGK4xwibhphRM7gg8qhuD9NH0TErWFkKBuai1t9CCP21EXcQ4enF4coUAZiKoJBfMBVHiKeXgvIaj5NmO5iMx3MFY7AqlFjY1Sdw+2h3EDlLXF2hkwUc5juY9mO5iGiQIYB7MdzHsx3MRHoxicx3MezncxEeaAYnMdzHsx3iInIWB0NvCME9mO8ezncx4JjwggPZjuY9mO5iGhlw7gS5qc7hKHbMdT0GsBtIKTfQuzHcx4qO5jqdJKVFJuCQfCkcNGMezHcx7OdzHo9BAezncx7OdzHo9GMezncx3LWXuY4aLZMuBYSpV4iOlXiIxiImPRIEYxEeiRHoJiIkCPR2hMK2Y0X2J+zRxU8ZgfZoGZdKEOwS/U+jx9Pxs5KAEpGdZNBRm3I9GgH7F8LGGwiVOypjLUTQ8w5Q3RPm8eXNmzCVS0BIoxNT0fSAGjjGIVRapS1J1/qBxR3CAGSPqtYBwmICVpUlsqiEv2LX0UAxf53ZYnCTAhziQlRD5eRLasyg58PWFPtDMQMyQ6XGZPuKA91XQhz6Qkh0tFX2m4QhYU4qeeXb3jRQ7cqv8RGd4jwsKMtALZQyjQMlIIHegrGvxaiZMqYKmWpOZ3PKqjnRwQOztCfFSU5gFXFM3QkuW/tLRzyk4stBckY6fwhSVZS2jdXrrAk2UxNCK/Qja46ckBKiScpSMtHIAoCrQ1MZriUjLMW4YOaePrcecWhkb7FnjVaFTR5oIShri9vg/nHITFrI8Tn7uQWUCCADatQCPMEQdLkBchKQwUlalHqFBI9MvrAanjqXNyks7V7kHTygO30FJeztXDylYSWdn/jvF8nBDlz0GZdNKAfGCVTcyR1IqL08OsX4tbICWqrKU9Nz3YesS5tl/zSK5nChqBUC2xgSfwRYDitWg3BY8WMM0zUlHwiTySiyrhGSEfCeCqmTUpbWvQBnJ6BxG6wWCCsqUDkHuVDJCWAJADlVCdnMWcA4QpfugZ1kpBNOWmdzpYD/l0jQpkrkf0wmWQxs7qAF0k62o0WVy2zllS0j5d9t+Gezngiyk+ZBYknU1FYzikR9E/wBRZQWmWpOitmukeVvSMNNw0UutAUHJWCARGWCUSDFakQbBwaRVljv2cTkiXjG4nKkx1LS58I6lyyTDXBcOc20hHNIrHE5CUovHKUwVh8OVZ+gJ8okyWo3U9ILl6EWNtWBlMdERamW/p6w4lcEUuW7VuOqdR84zkkBQbEipBABIppHJTGomcPAkpHRQOtR7rRnFJ30FPCFhk5DTx8TlEuNB9mOD+3nS0KGaWokzP0hIc1FiQQPFqwtwcuW4C7FO7b1BNKFqRuf9P8KlBnTbgBKQbkPVQcM/ujr885boPGo2aHjeMIyoQA9hSgfYN1aFyMNNyZlTCkGwzMG1LfOPY2a6iRe/+X16RyjDug5wrq4LMOrvt0pBbESLJ8zh6JRT7Nc5bF1hwB1q2aEHCJgClhC2RcoLuLgKHQOx7w3mcVyyimVJSXBCpixmUf7QfdFPrTLYWf8A1klQKS9w/qInJl4RtM2GARQghxZQs4V4HX6pC/FfZ9ZnITUoWQkKtRWajfhZ0nsg7wxwkv3mLgilaXNO+v1RvgMWlgk1Fx4F3NdGv0EBrkhE3FmWHB/degzFTO782tP0jsHGkA4/g8slayHoro6nPzcU+Vd7xPAD2YILh1ZS7qBVzEeKh/8AfR4S4rDBKMiWUSST4lmfQfse8cyk06OivZ88Vw0Al772DsXADXNPKPS8KAksM3XV+ag8nbp1jR4vhuYEioFEsGBIZyB+UOQLUTAJwuUKoSOZm2SXzN+rMAO8V5MK4ik4B6G4YHq6qv5xJ4MVqU1apZrspgKd1J84Klyz7YZebKUndwVJOU/5NGsTwxlOdQ6DSvOXSfA5W0Yw3JoSVPpGPncPKBLDWBzeKikEtu4+mirjcj2bBlJIJYHazve4MavjcsSloUoFixULgjIFMoNoSx/6gTj3DxMUpgOZBKFUqUmznQijaEKLsYye7Yjbaow8sKFRb93/AGPlGj+z+HVNYfq8+kO8D9kTNkygEiuczDQMumUqdmDpan4TS0MsLwtEgCRhyFzTmde1CVNoKC8PamInx0MsH91H9OZNMtqJIzDvUUu7vtFBlzXOSeVpNUh8+4obgsCb6xxjeJylSjLXKCFgJCFobLTQhgejwHL4ccjJU352JZ6kUvqKxRUJQTicH96QUTBzCqSPd100Z/WMRieGlJPQxssDNUlYzaE8wNm0+vWKeOYYZnZwuziz3hMnVlMUuLoxc3D8zCKPujO/hGiXwzmppUwPiMHmNIish1eLM8uVEIw5MNMVgyG2iyRhIf8AQH5LsHweEIDtD/ByHLgVasUol5ZaiYI4biqEteE7exZy1oQS5CkErTY0PS9DtFuL4YUhKgM3ICdiFOX8DSHSuHmq0pLM8xI2sS3R4aYbCDIlH5eXMPyqLoNepI8BA5BbXSMjwbheaZmJ5UVPjanekalCQkigyki2xDMRpZonD4AS1zSHYu4axd6D+4esWy5WdKgLv1ZQZwQdC+nSFlO2KooC4hhci1BNUqZga00P9wdvCMtxjBBOYgBiqhGhFFJ7xtSrNKTmAzOUvqFAWPdj4xk+OTlBaxuASkHlJTcjeDjezOOhThp+W1CLGlDuNo+m/ZKUE4NatZilE2JLAI+Rj51hcIFHM4FjlchQ7PQ02OsfR+DSyjBSRqRWjVKlE0jpVWRknxB85cs1SQf4g6XJJkLJUTYq829NjvAUuhLh7+YsfjDfD4fNKW5JZJoAwox+L+UJJ0GMbZncVNUUsigbUekZv/3KsC9Do9KenwjR4mQSilPraM4U87Hf6MJJ2dmOHibPDBWU+DM1QXd2vFknFAFtiTbar1sKd7wHhsVlSOrUYXrSLkThmJZklg7XLtVPZ4KejmcdmkmTs2HWB/xfSvvGvi3QQmlSM4pmIo55iSAz25vDVr1AgueT92IFSsABmJoq/iHp0gzhwEmVlLKmLCGRYAGis6jYMOlU6iOfJ/0WgvE9heDOC6QkkKYlgQkgVI0YF6nQbmEOOwQqQ9FpSlQck1Uort/8VBYN4Q9ncWGQlIzVoT+NQqKUATc2oMo2AA4guig4UVEN1KnD1NHVMWroFDR4MJCzg+xJwrhIStCTyqKQHrdk5SRs7B63GzxpRIdFq+zC2oRzy1KIDitUim8LTLZYIFAlCwVORmKakW6Nf3X6wfLnhP8AYlkNswd62ACGO7wcjpi442hPjkCYhRAzJTlUkVNQwWCWom9bc5BrlejgHD/aexDkgApqHAZK35Tvkp3L3hniMOlKkMxSlIEwM1FUYDVICbaVjjgCvY4fEqOpZD/iSouPGp/z6wqfJ0FxpHuN8YH+2iktAZLUf9R1JIDwt4bhVqSqY4Cr195r+e7QHmzq2qA/hVW+nW8HYmYlABlk/wBxJ8R11jpUifAlGKMwhC0uRqAAW+tYa/8AhxMRnlqCVJZgXduwoQT8IH4RgwUmYoAZt6VNL9op4fNMrEAO9VWsWSaP1iqaYrjXRUMLMQsJVVVPi48DBGMRmISxDZb1bdukWieqZMVmoseI3cbUqIsw5P8AUXf8KerXPmfSFytKLFgvIDmYZOcgWasAqwdSfT94aypKrb+8fkIIHDCXIpp1jkTOhozk3CJKesDDBtRo0x4QQHOkcI4W56wWa2Z+ZhSoAAQdhOC5biNLguB7wwXisPKYEgmHjbYktLZksOMzhKspD+ZuXFwzuI6SnIkJUGIYEaGtn1HybaBjKUF5nDPcUPfY6wRi1kpGYhRuCLEdRp4GItlkkVyp4fKSamir2362gYYwiZyWo6Fbs5Y+RHeK8ROTZxVrX7HqI4Uh6A1oDUPyl3HcNC2NR2ucSFJyk5VE0qUsXobsC1Ki8Z7iKgpedKilyxFAUmujuR16w3nzcyhmKwSWBQAKsBXqT1hNMUlawDnKhQuSTStnoRFYfQNDDh+HkmWVBIVMahrm3dqs2/xjYcInFWClPcJVcFyQog3jN4bgaQCo5iqjAcpSNKkt40tGr4FhScKhzUKmBRZtXtpp5xWD2yM1aFmIGROc2FT1grgWLTNKkpNFJ8g9+o08YE4y/slEB6Hawjv7ES1ez9qCQElSQk1qWzMWcDo5s8CctFMcC7iGAKZR6KXWjFAs2rkhXpvGNEsiZUfX/cfQ+LqStBUBzAEml2Dx89l4pS1qGt6ad4mnaOlLjpjjBozpY6M3jqPK0MsJJJJRXeh2YsH39IF4LIJSzVNh0Gz69IaJxCZKM6qrVRCRqR1FPGNGzmyV0TxfEMySXASSGoM5oH2TcsNyNXjnDzzOUjMS5OVb1JrY9vqjRnEYwzSQo3fO7pF7hnKFDyLVsSdHwXh+aqUkgZXchzo7i7MKjpa0aUeQ8Xx0FYuQCUjRmF3dyVj60WIrmyr0AzNlsAl01Zz7oUX6El9YsxmOaaUMzJNmN1BgPEKJ15RBGC4FMnOtZCQpyABYZUpbqmn08LCLQZtdFOGnZj2HIC5CeRIsKUAb/iIHmrAKUXKnfo7uSfKm9IeK+zZSGSx1vehG3j5wvXhvZpUVUIUAKVYF6OSXPyEaUXewxcUtCzHzi2U2IDsaEBwX1AuOpJgKRxMrQqiUsUhtEgAsRSwegrfrFuOlKUAACSov1q4BDguWFDVsyt+UThEhvaBeUggMkPlSkZh71SD6uXN4aMadk5tUVYZCCtrgkasQNX1BIDtoL7QdPwrrSlIFfNuvh9CKkSci2RUlXvFhe5CbBn7BtYbcOQlExv8AcINAku4uC+9fQwXIpGOgvikhpKJSMrkbt8YzmFxikzEpZyCCN3FqmNDjMwZ9mIpS/RrwFNlh0r91xWjhxQt6RVOo2iElujhMgqUVuxOiRYbAwbKQlLJDPQACBg5DOwgiVgw97s5jllNt7HUVHoLk4fmFWA+MNsJIA/C49fGKsHJY8vu0uNd4bzZNKFvraNEDEONxJJZmgY45KLBzBXEUBLn1jO4nEAWLmLxhZCWTiF43ikxQLFu0IyutY7nTyYoSho7IQpHHKbkw7EZkBmLPqwyv0e0QrBKKMyksmxIKX7skVpvvDidwpRookB6FyrXrA6StDpXMUE2Cbg+FvFjHlM9ZGbEsJcBKTW5060N45xKlOliWbK4FdNdYd8gJOV9kqUco8qk+UBTMaSsBkg6UJDE2IMCxhLip6+Z+YGgcBgNxr5NaAjilqmOFUepVQPqbOHLlusOsRiAkECq3cFgUg7gqqNrQuTJqVKalVK0pUtvZ3YRWMjNaHfCZtkAKWWdSlPlA2FAAPpo1PAJ6RhprAcsx2u2ZNfUHzjMcJQAKUKqrJfMS3KlgKUqwFH8Y0XCM5RMSAFOzhgCQ1SG184aLp2QoX8eA+7KO7t+8X8MwolYWWk8py1Ygmtb71jnEBUkkzACBYFlAWYtvSBp2MK0ue1LP38fQwZUyibj0XS8Y6yhwaGpbwfTRozEr2SFqQ2VZJD//AJcDRjt/LqTOmBLezDDU51CtK1OV97PeFswIWsBSMrnLVyMxNCyjRJcORet4FUwudrYXKmFKinLR3SasoFzpfZtwxaKShUyY6lKIHWh+STrQQYZwTKVqEu4zVSq3MCQXp71H1yq94Lh2PQqamXnSlSjqak6JBKQHcedHisY2QlKlZM1IKsiamhIYPTWnMKEjWtrgQ84biFS05Jbl+j8ttPCvW+sJsXMyzxLKGrQseYM7u4atx11jZ8IwIACiEgWc7C9Ab0jNDQ2Tg+BJA9rOIL1Z+tXJ66QymcSCfdNw1P4tGYxmPC8eAXKAhTjRJblUzVNfWDPvAmTjLJcM9aUdh84yRSXiM8TxgS2d3UWA6mwbwjnESBNNCAq4fXodYQYvheI+8y1vyIBck6EGwu7bejx1I4pyl1cyRU/iFw79hBS+iSfwq41isoy5WLELc+8eosQBYNoLwqwIOVarGjudLMkChH05vGixhTOQVtzZcpLBy416Vv2hMqRk5MxSpYJe+bK71pX9oDVC3YJhpudeVJJWyujDUnp0h7hR7OhSnvUnbakKsJMEgkCii5dkhRDUF6B62EPOGJlTA3vrLldgB4u56nwiDTZ1xkkWiaV5gKuly+wIoInA4OVM5FgqDOGooHfrDBWCTLQogNub3skbQsOLyTBk1BBF7xWGuyc9ojFcNMoAghQdtXFHaLcGmtHjris8uEM+W+lTeLuG4nKGy09YhlS5aFj1sbYOT0i7FFSasO+0UyptHFemsLOJcdWAaNpD442SyS4i/jk8kkZozizBOKxGYvAExWsehCNI86UrZJVEZqxBVHgmKiGh9llfMSonZg3dqecUHmLkKIsXsdWFqdjBsgpHMp1EfiWQelB7ojlZK1OCoJdgE1PiaB48do9eMtAc/C+0cqIAFEgAAneiRRurwGvCOQyaPW4A/uMO8SpCEkCirEvmUegI92r+sI0S1zTYNUByyUtcs1WrCMdMqxGCVkoolIpyuxe4Aeo8NS8L0SfzCookAUc6mrUqa0p0jSq/KhVkkO1hu+5r2DQsnSwXyuzkAtVgKlQ3Oz0DCkZMINInkKyB+jB3pmUskiotTqIe8PnqQuWuzEZiAoOTcMKWLVhBh1n2gSEl9XqXJcZlDQBuUbRosPw1mdbskFRCQwoaB6saDzijZOqZZx6UpE0lXMhZzBVwx/7iuVhSEEJl0A94M41Jo/Tyg/DcWWEBJSFo2IBp0FP2tFWL44ZnIGS1MjAHvQH4wNFExBiJP5XezJoo/qIoBp1gM53OZKlg0YpZLfpVlrrYiClrKVcz6Bw4I2u7jSJM0AsUkgUcpYg0eoJY7OkM8ViiUnQv4nLzEEJWCEEl7sA4YvXt4Rl8RiMMpMoCWsLB/rLMwHPzF8qClkUYC9o389DZVMoChGbXegSzfWsDSp0qQOSWC6gcpSkgkUBds2xuPSvRGkc87kkkB4PFSpqkKR7QBBKZedQWsJLHmULqqqjNUNSN+iaESFTC1ARrUt1owEZHh+FJWZhQMyjYJYOBVwAz1J65uzaXFYfPJ9kpYZnISPip7/tCy2ymLxE/2e4asj7xlJUVlTKcZk2amhB+Bg/DYVC1KVmEtUs8j7Eh0n5vp1Dw6wUxCEIlJDplpYb/AOLAX0gLEcMlTFZgaBquzHQHSjwEdD3bZRiJ81vd5wQlgQElwW6NQV7whm8PEkTVTedS6IAfmWWYdA5NNABvGjxGFSGGbUMzkuQokv0I9YGk8FQFoWpbsHAUfdHSvfzMNYtK9kcIwRTLyLdwhILVJys4Y9H9IyP2zTPlewnglKDmTLIULpPMFS2cULOesfR14qXRi5H4rtQjxF36Rg/tZ9n14gpyCgUrKlw2Ukm9tx4ebI55J9FxShclKmylSUqYAAVDup01Nf4hhw1AFFApLAsDnKj1JIym1hAuKQr8SgUhhyuHNgAEOBTtQWhxwRBUpCUoyBtBS3z8455fwvFfTrHY+YkZA4TbTx+O8XcLwBYrIfYnfakW8VwSkmjHYgFuweOMAVDlrWp2PnCJ72Uk9aKfu4KnJr51hrI4cGBSR8I8ohRZScp6AAHygpBCUskg94nVsVvRXPUGJBqIyvGJh/6tDjiGLyjKqxt3jN4nEF2juww9nn5p3oCUDFKkQUqYIpWuOpI5zgikcBVY9meK0msEA6RPZkJYrcklVQgbl6PBuHcAFSitVSHNB+pVLbCEktYFH5XANaqPU7CD5U9UxWVwlPTpr1YVjyez0VoPlYEzEparqJfTurx+EEYiQEAZA7ukHoKktoGL+PWK8PjwoMjlQCK6BqJBrU0NO5hhLk5k5h7vup3N/VSvSEeisZWKZUsplkvUih2KnoNmAJJiybw5JQhIsAX/AFKJ5QdhQl7sDDWVJKlc7BKX7ZQAnzrQfq7xIIyqYVLnZgX18AOrxMsjLz8AlKkM7g3FAQnbao+EdcPxxU6CKKILalI5UhmoHq2w6w0xuEcvoAoNo9izdYX4LAKSc4NVKKeySw9LeMMpegSjewzF4MqSkAkOaVag96obRu0J50kJyqIWdKuo9MwuOhFaRo8vMCqvKQNAB+FIAa9Se0DzsPzfpWHUfxVZq+JpDCWZtGLJJBKS2is2ZtSQpJcU0eKsVOYOAoEUATl9LpKdmp8mGL4YqikEkgkEBTJplqXLMQq76GBJ+VQqE9UmrWq3f4xaLEYvk4xQYFV9A410ysC3QQwkqzZbso6ONLh7/wAwLLwyA5AGt6uRcta2+m14bcMmBcopolSSSXYqIelKajTswiolX0M8yEppYUux2/CGFR5Hy9InkhkvcVJo7Alq+npFPD+ErmEAEOp/xAggVckdB1JOkaLgnBZapPtVHME5nagGVy1KmgB07QyVj1JCefiFy0jmCVlg4FBbezDxhpwbhQxA5ZkwkO7ZQBQ2DMfhGX45j2AzOXoKUFywGkN/sb9okYeaVTDkRlLuFEkkioABrrCxacqOqeGUMfJbY2/9JrKlKUtYCSTcMwo1Q49btGfmY4Gb7NMwKWC+VVNHDEUJZw37wxX/AKlpXh8akjKslX3UNUoXRj+pJdR/u6RkOBzDicRLSzLPvKdnaucaghifEw0qXRKEJSTctUP5kxSJoBNT/i1bb63pQ7GOCHS3qb1qQCLmgDetjBWNmD2ypMwutCHUzOpKku52IDGn8QtGFKspoMpABNFF3rZhr0YntBo5pf05mTU2IDAsQ6gpnq1WIZ7loMwC1FVMzaPUdswPwEVJkJClFaQSmxcVO4Jvb+IYcPwwfNmHUB/KwBjnyOtFIfTQYdZUkAqaoZx5gPpS8cTleYOor1iMOACSOUi4eiuvSJJTWvaFb1QV9ZTPUCB9eBgSZimj2KxoKS1Fa9YSzsW4aKYsTZDLlro9xHGFQY3ELlsbxYtW8DGO+KpHDJ2QpIEUqMWrVA61wwEQUxWAHjmbO0jgmtIxqIVi8tHc/B/nBuGnHLqCotX3iNhsNSYTpVm5huYIk4sC9NABfzjzGqO8eYdGZaUAslPvbGlT3aj7CNThphUqWbIFgGarhz4JjJYPEgOAam576P2jRyMRmUlCTQgv290fPyibHTG0wZWUwYAsNy2avdi8Vyl/0y91FKjS7czR7EzgVFPc+QYD0MThg4HanlCPZZMGkB31JBNbB6v6jyixXDv6JV+EKY+CiSKdoCQhQUAKAZQd2BzK+DQ0Kx7FCRqt1diX+A9YWhrA+J4VpIUKl3Atuw9YrTNS1DQJHYBKQKb1ENOMILMAzJdvCp71hX915SBQsWG1ClP10hhWdScKGCX0ZOjkkjSwZj2hRxXhLBeUtlZyAQ9VW6sk1Oh7Mxw+J9mUuMygkdnL/ufKDQEzT1qGGoOYv6eph0hFIyaFBJJUHYEAdhQDqVNXw0gPGYtedKgvKUWGzVdu4PfND3jWCCTtRx4MU01IJJjP4fhyhMeqmy7uS9vJvCHuxo62aLhs+ZNBUhJIP+4HQ6VOXKUpq1T4Bo0f2cxeZE+QFD+qkFBJsShSVuL0ZMJOGqUlQdJTpcu3ikmjPeDcVgw2Y5UzBqwNiLuN2q1YvH6F5m1xZicVi5hUpEy6VFJHVJIuesMMPgp0xPIjM2xSSO4eGeI4SqY6lIdVT7SXldRID5gbl0j/ACO0dcMHsVOCSnNlqFJVvzA0HmYnXFnowyLLH4zH8XCkLAWnKSH6HqCKHaHv+mMkqx6eUkBEwlhZ05QfNQHjAnGMErETCiWn3XU+zMFUBr/D6Q6+ySJmDM1UpbhbATBLLqCRQJzUAzKO5OWwgx3Kyefwg4gXGFpXj588Ly/1VBCgrKwRygvsyBFnDuKKnjUS3HLROalHy2cB2FCFPDaVwyUtaeTKSMrM5Ngaqqerv8oa47haRlCAABegc7k6jtDO42zilkU6il0JcFIKqWSNLlzrDrh8hrUO2n8R3guHDu/qGt6wXMQlPwjn92D+A82awLwvVjQQUlrcv7RPE8UwO8JcRMN9ovjx3tnNkyVpELnXECKiwreK47Ekujku+zgxSYvWYHUYdCMHnKrFKxFkxcDLLxjHkh7wRJkQMIMw6oxjL8GxvNlNtIczcEDXxjMS5JSrxeNJwvioKWN7RwyV9HouMl2Rh1qCiPMxouHY7KsbAD4sPmfCADKFxrHM50gNqR6D9yYk0JZrJWLBBe5zft8IL4djhmUQGYeQ0EZfC4ip2akMuG4k8vW47WiLiVUh5KQCvskP4u48vjBGGICTRzmfzdoBwWK5po05f5i/DqZbaGEoqpB2LmO5NTRPgW/aAeIIIYjsPCvzghKrjS/iDHcyXmypO1D3EDYdCFcsVP8A0BFEuflUVAtlJA00oD6w3ThS5Dcpf/qFmM4eyqWJEOmScQnFrTNlpYc1SexSSRW+npAH3IKGQMCly7flYB+w+EdoStA3DfJomQg8wdgb99QPP4eNE0DaBZC0pmOlLpFHehCaZrsLi/8AEaJE4KQRd6PytbetXZxXwIhLiMCpKUpSWuyb2/Mdf3NKQRw3ErBBUgkFhltQ2879abx0RfoR/S9WEXJbNeuQAnXQF63FOhJ2gjisyUZftCyVK99NRzBsz+NQRud2grETRMY1VplsMw2fSwfU0roi4ouaJK0BBJJNGYhQLEFgzN2GvctNHRimmtnfBZEtZmKSVDMWYkBRA/MQwIJr8TBc/FOQiQDQMVe8TusgPvTp3aEv2dkLMoDIVKNyys17E2YuxftQxssOj2CV8rzJjEtUNVxm3Dk7VjRQ2bIv9O8LgUYdLs8wi7mj3Hj21j0tBJL6sR9fVohAIBzVez7MPnErnUETlK9I54r6WypgS42gDiWJY0jtcw16isA4lzFMeL2xJ5PSFeLJJeKctIJnJgVa46kqOVlKwBFKliLJingNd4YQlS4omxKhFKlxhStR1ivLWLFCLJUmMzHMuUIPw8gCIkSGglKYARBjeAMSRClfD1IEfT5vCoXYngL6RyuJ7PJmXwOI5Q+kNVALiZnB2eOJOFKYmznlE5y5Ce0E4eflEo65j6xEzV4kyaBtDCiUNpM4DOXv5wUie5G9wekZ6YtQU4tBOH4jlSd7DtCuBkzTScSHY6/EGD1h1BoxpxrKCnpf940HD+JhQJ6iJSi0WjL0MMInMoj8tYqTKBWt9xEy51SRRxA+Im/iB3B/4mFXQzYxm8PQb2IbqIH/APHoSog/lHpf0gpeJ9w75XiZyw4OyiD2hgdguO4aO4NRV71AgZGHoSPeI9LFvXzg9WJcJ6P5aRfKys8NbsFKgbB4YUfcN9enjEYrAoWSVAUt3JqW3/eDylvM/L+YqWoV6/uD8orcqFpHOEkAS2FhRtOr+JeJ9iEhrtX5ft5R2ksDFS1u0HbWyscV9Ha+bwgWZKLwVLeOZk0xeEUhMkGgJaSLwPPEFTFGKJsl4qQdMWTpUATrtDOe9oWTksYKZKUKB5qIEUHi+YuBliGIsqWGgVYi+bMimCKeQmDpCIplS4YSZVIDAjxlwh459oBKUEip+UNeN8QEmUSdvoR8zxGMVMmFSrmMMj9LzcMgaiAcUuWIFxCjvC2ZeI1Z6Esh7GzRoIR4icc1qQ+WkQvxKA9hCyxol+jAZkxx3juWpi0SpI2jyk1iDVDpnlTAYhIBipr94vQKQprK0IcGC8NOysIiSmkQoV84waCZXFCk7iCxjUkEE3r4mE5FI4TeFpBNAMZ7uzNBSscGYl/5hFoI8LwaCOJWLSHrYQWeIpyM9YRSh70TMFu8MkZD8cTBALxfJxIVrGbliCcIYpRSDXw0SFPHpkl4EwRhsgUhuzsUqAZc/Ka2gwhKg4gfFJEV4aMnQ04qSssXJisSwYJReKmrFEcc4IUcQkNWE2JTSNNxEUMZucIc5JdCeeqsDzFtBs5IeF+JENZzNFZiAmsdSxFssVgi0ESJMFjlFdIswyRFHEh/TPjC2aj579reMe1m5QeVPxhDLVWLZw5j3PxjmWkP4Qb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8444" name="AutoShape 12" descr="data:image/jpg;base64,/9j/4AAQSkZJRgABAQAAAQABAAD/2wCEAAkGBhISERQUEhQWFRQVGBcYFBcYGBcYFhgYGBcYGBcVFxUXGyYeFxojGhYYIC8gJCcpLCwsFR8xNTAqNSYrLCkBCQoKDgwOGg8PGikcHyQsLCkpLCkpKSkpLCksLCksKSwpKSksLCkpKSwsLCksKSwpLCwpKSwpLCksLCwpKSwsLP/AABEIALoBDgMBIgACEQEDEQH/xAAcAAACAwEBAQEAAAAAAAAAAAAEBQEDBgIABwj/xAA+EAABAgQEBAMFBwMEAQUAAAABAhEAAyExBBJBUQUiYXGBkaETMrHB8AYUQlJi0eEjcpIHM4LxFRZDY6Ky/8QAGQEAAwEBAQAAAAAAAAAAAAAAAQIDAAQF/8QAIhEAAgICAgMBAQEBAAAAAAAAAAECEQMhEjEiQVETYYEy/9oADAMBAAIRAxEAPwD4wpR3NzEZzuY8q8QIcmTnO5icx3McxMYxOY7mIzHcx6PRjE5juY9mO5iI9GMTmO5g3hPDZmImplS6qV5AaqPQQGEx9Q+wHBDJw6ppT/UnB0v+GXdP+XvdgmFswHM/06khOX2sz2m7pIdj+ADpYK8TGK4xwibhphRM7gg8qhuD9NH0TErWFkKBuai1t9CCP21EXcQ4enF4coUAZiKoJBfMBVHiKeXgvIaj5NmO5iMx3MFY7AqlFjY1Sdw+2h3EDlLXF2hkwUc5juY9mO5iGiQIYB7MdzHsx3MRHoxicx3MezncxEeaAYnMdzHsx3iInIWB0NvCME9mO8ezncx4JjwggPZjuY9mO5iGhlw7gS5qc7hKHbMdT0GsBtIKTfQuzHcx4qO5jqdJKVFJuCQfCkcNGMezHcx7OdzHo9BAezncx7OdzHo9GMezncx3LWXuY4aLZMuBYSpV4iOlXiIxiImPRIEYxEeiRHoJiIkCPR2hMK2Y0X2J+zRxU8ZgfZoGZdKEOwS/U+jx9Pxs5KAEpGdZNBRm3I9GgH7F8LGGwiVOypjLUTQ8w5Q3RPm8eXNmzCVS0BIoxNT0fSAGjjGIVRapS1J1/qBxR3CAGSPqtYBwmICVpUlsqiEv2LX0UAxf53ZYnCTAhziQlRD5eRLasyg58PWFPtDMQMyQ6XGZPuKA91XQhz6Qkh0tFX2m4QhYU4qeeXb3jRQ7cqv8RGd4jwsKMtALZQyjQMlIIHegrGvxaiZMqYKmWpOZ3PKqjnRwQOztCfFSU5gFXFM3QkuW/tLRzyk4stBckY6fwhSVZS2jdXrrAk2UxNCK/Qja46ckBKiScpSMtHIAoCrQ1MZriUjLMW4YOaePrcecWhkb7FnjVaFTR5oIShri9vg/nHITFrI8Tn7uQWUCCADatQCPMEQdLkBchKQwUlalHqFBI9MvrAanjqXNyks7V7kHTygO30FJeztXDylYSWdn/jvF8nBDlz0GZdNKAfGCVTcyR1IqL08OsX4tbICWqrKU9Nz3YesS5tl/zSK5nChqBUC2xgSfwRYDitWg3BY8WMM0zUlHwiTySiyrhGSEfCeCqmTUpbWvQBnJ6BxG6wWCCsqUDkHuVDJCWAJADlVCdnMWcA4QpfugZ1kpBNOWmdzpYD/l0jQpkrkf0wmWQxs7qAF0k62o0WVy2zllS0j5d9t+Gezngiyk+ZBYknU1FYzikR9E/wBRZQWmWpOitmukeVvSMNNw0UutAUHJWCARGWCUSDFakQbBwaRVljv2cTkiXjG4nKkx1LS58I6lyyTDXBcOc20hHNIrHE5CUovHKUwVh8OVZ+gJ8okyWo3U9ILl6EWNtWBlMdERamW/p6w4lcEUuW7VuOqdR84zkkBQbEipBABIppHJTGomcPAkpHRQOtR7rRnFJ30FPCFhk5DTx8TlEuNB9mOD+3nS0KGaWokzP0hIc1FiQQPFqwtwcuW4C7FO7b1BNKFqRuf9P8KlBnTbgBKQbkPVQcM/ujr885boPGo2aHjeMIyoQA9hSgfYN1aFyMNNyZlTCkGwzMG1LfOPY2a6iRe/+X16RyjDug5wrq4LMOrvt0pBbESLJ8zh6JRT7Nc5bF1hwB1q2aEHCJgClhC2RcoLuLgKHQOx7w3mcVyyimVJSXBCpixmUf7QfdFPrTLYWf8A1klQKS9w/qInJl4RtM2GARQghxZQs4V4HX6pC/FfZ9ZnITUoWQkKtRWajfhZ0nsg7wxwkv3mLgilaXNO+v1RvgMWlgk1Fx4F3NdGv0EBrkhE3FmWHB/degzFTO782tP0jsHGkA4/g8slayHoro6nPzcU+Vd7xPAD2YILh1ZS7qBVzEeKh/8AfR4S4rDBKMiWUSST4lmfQfse8cyk06OivZ88Vw0Al772DsXADXNPKPS8KAksM3XV+ag8nbp1jR4vhuYEioFEsGBIZyB+UOQLUTAJwuUKoSOZm2SXzN+rMAO8V5MK4ik4B6G4YHq6qv5xJ4MVqU1apZrspgKd1J84Klyz7YZebKUndwVJOU/5NGsTwxlOdQ6DSvOXSfA5W0Yw3JoSVPpGPncPKBLDWBzeKikEtu4+mirjcj2bBlJIJYHazve4MavjcsSloUoFixULgjIFMoNoSx/6gTj3DxMUpgOZBKFUqUmznQijaEKLsYye7Yjbaow8sKFRb93/AGPlGj+z+HVNYfq8+kO8D9kTNkygEiuczDQMumUqdmDpan4TS0MsLwtEgCRhyFzTmde1CVNoKC8PamInx0MsH91H9OZNMtqJIzDvUUu7vtFBlzXOSeVpNUh8+4obgsCb6xxjeJylSjLXKCFgJCFobLTQhgejwHL4ccjJU352JZ6kUvqKxRUJQTicH96QUTBzCqSPd100Z/WMRieGlJPQxssDNUlYzaE8wNm0+vWKeOYYZnZwuziz3hMnVlMUuLoxc3D8zCKPujO/hGiXwzmppUwPiMHmNIish1eLM8uVEIw5MNMVgyG2iyRhIf8AQH5LsHweEIDtD/ByHLgVasUol5ZaiYI4biqEteE7exZy1oQS5CkErTY0PS9DtFuL4YUhKgM3ICdiFOX8DSHSuHmq0pLM8xI2sS3R4aYbCDIlH5eXMPyqLoNepI8BA5BbXSMjwbheaZmJ5UVPjanekalCQkigyki2xDMRpZonD4AS1zSHYu4axd6D+4esWy5WdKgLv1ZQZwQdC+nSFlO2KooC4hhci1BNUqZga00P9wdvCMtxjBBOYgBiqhGhFFJ7xtSrNKTmAzOUvqFAWPdj4xk+OTlBaxuASkHlJTcjeDjezOOhThp+W1CLGlDuNo+m/ZKUE4NatZilE2JLAI+Rj51hcIFHM4FjlchQ7PQ02OsfR+DSyjBSRqRWjVKlE0jpVWRknxB85cs1SQf4g6XJJkLJUTYq829NjvAUuhLh7+YsfjDfD4fNKW5JZJoAwox+L+UJJ0GMbZncVNUUsigbUekZv/3KsC9Do9KenwjR4mQSilPraM4U87Hf6MJJ2dmOHibPDBWU+DM1QXd2vFknFAFtiTbar1sKd7wHhsVlSOrUYXrSLkThmJZklg7XLtVPZ4KejmcdmkmTs2HWB/xfSvvGvi3QQmlSM4pmIo55iSAz25vDVr1AgueT92IFSsABmJoq/iHp0gzhwEmVlLKmLCGRYAGis6jYMOlU6iOfJ/0WgvE9heDOC6QkkKYlgQkgVI0YF6nQbmEOOwQqQ9FpSlQck1Uort/8VBYN4Q9ncWGQlIzVoT+NQqKUATc2oMo2AA4guig4UVEN1KnD1NHVMWroFDR4MJCzg+xJwrhIStCTyqKQHrdk5SRs7B63GzxpRIdFq+zC2oRzy1KIDitUim8LTLZYIFAlCwVORmKakW6Nf3X6wfLnhP8AYlkNswd62ACGO7wcjpi442hPjkCYhRAzJTlUkVNQwWCWom9bc5BrlejgHD/aexDkgApqHAZK35Tvkp3L3hniMOlKkMxSlIEwM1FUYDVICbaVjjgCvY4fEqOpZD/iSouPGp/z6wqfJ0FxpHuN8YH+2iktAZLUf9R1JIDwt4bhVqSqY4Cr195r+e7QHmzq2qA/hVW+nW8HYmYlABlk/wBxJ8R11jpUifAlGKMwhC0uRqAAW+tYa/8AhxMRnlqCVJZgXduwoQT8IH4RgwUmYoAZt6VNL9op4fNMrEAO9VWsWSaP1iqaYrjXRUMLMQsJVVVPi48DBGMRmISxDZb1bdukWieqZMVmoseI3cbUqIsw5P8AUXf8KerXPmfSFytKLFgvIDmYZOcgWasAqwdSfT94aypKrb+8fkIIHDCXIpp1jkTOhozk3CJKesDDBtRo0x4QQHOkcI4W56wWa2Z+ZhSoAAQdhOC5biNLguB7wwXisPKYEgmHjbYktLZksOMzhKspD+ZuXFwzuI6SnIkJUGIYEaGtn1HybaBjKUF5nDPcUPfY6wRi1kpGYhRuCLEdRp4GItlkkVyp4fKSamir2362gYYwiZyWo6Fbs5Y+RHeK8ROTZxVrX7HqI4Uh6A1oDUPyl3HcNC2NR2ucSFJyk5VE0qUsXobsC1Ki8Z7iKgpedKilyxFAUmujuR16w3nzcyhmKwSWBQAKsBXqT1hNMUlawDnKhQuSTStnoRFYfQNDDh+HkmWVBIVMahrm3dqs2/xjYcInFWClPcJVcFyQog3jN4bgaQCo5iqjAcpSNKkt40tGr4FhScKhzUKmBRZtXtpp5xWD2yM1aFmIGROc2FT1grgWLTNKkpNFJ8g9+o08YE4y/slEB6Hawjv7ES1ez9qCQElSQk1qWzMWcDo5s8CctFMcC7iGAKZR6KXWjFAs2rkhXpvGNEsiZUfX/cfQ+LqStBUBzAEml2Dx89l4pS1qGt6ad4mnaOlLjpjjBozpY6M3jqPK0MsJJJJRXeh2YsH39IF4LIJSzVNh0Gz69IaJxCZKM6qrVRCRqR1FPGNGzmyV0TxfEMySXASSGoM5oH2TcsNyNXjnDzzOUjMS5OVb1JrY9vqjRnEYwzSQo3fO7pF7hnKFDyLVsSdHwXh+aqUkgZXchzo7i7MKjpa0aUeQ8Xx0FYuQCUjRmF3dyVj60WIrmyr0AzNlsAl01Zz7oUX6El9YsxmOaaUMzJNmN1BgPEKJ15RBGC4FMnOtZCQpyABYZUpbqmn08LCLQZtdFOGnZj2HIC5CeRIsKUAb/iIHmrAKUXKnfo7uSfKm9IeK+zZSGSx1vehG3j5wvXhvZpUVUIUAKVYF6OSXPyEaUXewxcUtCzHzi2U2IDsaEBwX1AuOpJgKRxMrQqiUsUhtEgAsRSwegrfrFuOlKUAACSov1q4BDguWFDVsyt+UThEhvaBeUggMkPlSkZh71SD6uXN4aMadk5tUVYZCCtrgkasQNX1BIDtoL7QdPwrrSlIFfNuvh9CKkSci2RUlXvFhe5CbBn7BtYbcOQlExv8AcINAku4uC+9fQwXIpGOgvikhpKJSMrkbt8YzmFxikzEpZyCCN3FqmNDjMwZ9mIpS/RrwFNlh0r91xWjhxQt6RVOo2iElujhMgqUVuxOiRYbAwbKQlLJDPQACBg5DOwgiVgw97s5jllNt7HUVHoLk4fmFWA+MNsJIA/C49fGKsHJY8vu0uNd4bzZNKFvraNEDEONxJJZmgY45KLBzBXEUBLn1jO4nEAWLmLxhZCWTiF43ikxQLFu0IyutY7nTyYoSho7IQpHHKbkw7EZkBmLPqwyv0e0QrBKKMyksmxIKX7skVpvvDidwpRookB6FyrXrA6StDpXMUE2Cbg+FvFjHlM9ZGbEsJcBKTW5060N45xKlOliWbK4FdNdYd8gJOV9kqUco8qk+UBTMaSsBkg6UJDE2IMCxhLip6+Z+YGgcBgNxr5NaAjilqmOFUepVQPqbOHLlusOsRiAkECq3cFgUg7gqqNrQuTJqVKalVK0pUtvZ3YRWMjNaHfCZtkAKWWdSlPlA2FAAPpo1PAJ6RhprAcsx2u2ZNfUHzjMcJQAKUKqrJfMS3KlgKUqwFH8Y0XCM5RMSAFOzhgCQ1SG184aLp2QoX8eA+7KO7t+8X8MwolYWWk8py1Ygmtb71jnEBUkkzACBYFlAWYtvSBp2MK0ue1LP38fQwZUyibj0XS8Y6yhwaGpbwfTRozEr2SFqQ2VZJD//AJcDRjt/LqTOmBLezDDU51CtK1OV97PeFswIWsBSMrnLVyMxNCyjRJcORet4FUwudrYXKmFKinLR3SasoFzpfZtwxaKShUyY6lKIHWh+STrQQYZwTKVqEu4zVSq3MCQXp71H1yq94Lh2PQqamXnSlSjqak6JBKQHcedHisY2QlKlZM1IKsiamhIYPTWnMKEjWtrgQ84biFS05Jbl+j8ttPCvW+sJsXMyzxLKGrQseYM7u4atx11jZ8IwIACiEgWc7C9Ab0jNDQ2Tg+BJA9rOIL1Z+tXJ66QymcSCfdNw1P4tGYxmPC8eAXKAhTjRJblUzVNfWDPvAmTjLJcM9aUdh84yRSXiM8TxgS2d3UWA6mwbwjnESBNNCAq4fXodYQYvheI+8y1vyIBck6EGwu7bejx1I4pyl1cyRU/iFw79hBS+iSfwq41isoy5WLELc+8eosQBYNoLwqwIOVarGjudLMkChH05vGixhTOQVtzZcpLBy416Vv2hMqRk5MxSpYJe+bK71pX9oDVC3YJhpudeVJJWyujDUnp0h7hR7OhSnvUnbakKsJMEgkCii5dkhRDUF6B62EPOGJlTA3vrLldgB4u56nwiDTZ1xkkWiaV5gKuly+wIoInA4OVM5FgqDOGooHfrDBWCTLQogNub3skbQsOLyTBk1BBF7xWGuyc9ojFcNMoAghQdtXFHaLcGmtHjris8uEM+W+lTeLuG4nKGy09YhlS5aFj1sbYOT0i7FFSasO+0UyptHFemsLOJcdWAaNpD442SyS4i/jk8kkZozizBOKxGYvAExWsehCNI86UrZJVEZqxBVHgmKiGh9llfMSonZg3dqecUHmLkKIsXsdWFqdjBsgpHMp1EfiWQelB7ojlZK1OCoJdgE1PiaB48do9eMtAc/C+0cqIAFEgAAneiRRurwGvCOQyaPW4A/uMO8SpCEkCirEvmUegI92r+sI0S1zTYNUByyUtcs1WrCMdMqxGCVkoolIpyuxe4Aeo8NS8L0SfzCookAUc6mrUqa0p0jSq/KhVkkO1hu+5r2DQsnSwXyuzkAtVgKlQ3Oz0DCkZMINInkKyB+jB3pmUskiotTqIe8PnqQuWuzEZiAoOTcMKWLVhBh1n2gSEl9XqXJcZlDQBuUbRosPw1mdbskFRCQwoaB6saDzijZOqZZx6UpE0lXMhZzBVwx/7iuVhSEEJl0A94M41Jo/Tyg/DcWWEBJSFo2IBp0FP2tFWL44ZnIGS1MjAHvQH4wNFExBiJP5XezJoo/qIoBp1gM53OZKlg0YpZLfpVlrrYiClrKVcz6Bw4I2u7jSJM0AsUkgUcpYg0eoJY7OkM8ViiUnQv4nLzEEJWCEEl7sA4YvXt4Rl8RiMMpMoCWsLB/rLMwHPzF8qClkUYC9o389DZVMoChGbXegSzfWsDSp0qQOSWC6gcpSkgkUBds2xuPSvRGkc87kkkB4PFSpqkKR7QBBKZedQWsJLHmULqqqjNUNSN+iaESFTC1ARrUt1owEZHh+FJWZhQMyjYJYOBVwAz1J65uzaXFYfPJ9kpYZnISPip7/tCy2ymLxE/2e4asj7xlJUVlTKcZk2amhB+Bg/DYVC1KVmEtUs8j7Eh0n5vp1Dw6wUxCEIlJDplpYb/AOLAX0gLEcMlTFZgaBquzHQHSjwEdD3bZRiJ81vd5wQlgQElwW6NQV7whm8PEkTVTedS6IAfmWWYdA5NNABvGjxGFSGGbUMzkuQokv0I9YGk8FQFoWpbsHAUfdHSvfzMNYtK9kcIwRTLyLdwhILVJys4Y9H9IyP2zTPlewnglKDmTLIULpPMFS2cULOesfR14qXRi5H4rtQjxF36Rg/tZ9n14gpyCgUrKlw2Ukm9tx4ebI55J9FxShclKmylSUqYAAVDup01Nf4hhw1AFFApLAsDnKj1JIym1hAuKQr8SgUhhyuHNgAEOBTtQWhxwRBUpCUoyBtBS3z8455fwvFfTrHY+YkZA4TbTx+O8XcLwBYrIfYnfakW8VwSkmjHYgFuweOMAVDlrWp2PnCJ72Uk9aKfu4KnJr51hrI4cGBSR8I8ohRZScp6AAHygpBCUskg94nVsVvRXPUGJBqIyvGJh/6tDjiGLyjKqxt3jN4nEF2juww9nn5p3oCUDFKkQUqYIpWuOpI5zgikcBVY9meK0msEA6RPZkJYrcklVQgbl6PBuHcAFSitVSHNB+pVLbCEktYFH5XANaqPU7CD5U9UxWVwlPTpr1YVjyez0VoPlYEzEparqJfTurx+EEYiQEAZA7ukHoKktoGL+PWK8PjwoMjlQCK6BqJBrU0NO5hhLk5k5h7vup3N/VSvSEeisZWKZUsplkvUih2KnoNmAJJiybw5JQhIsAX/AFKJ5QdhQl7sDDWVJKlc7BKX7ZQAnzrQfq7xIIyqYVLnZgX18AOrxMsjLz8AlKkM7g3FAQnbao+EdcPxxU6CKKILalI5UhmoHq2w6w0xuEcvoAoNo9izdYX4LAKSc4NVKKeySw9LeMMpegSjewzF4MqSkAkOaVag96obRu0J50kJyqIWdKuo9MwuOhFaRo8vMCqvKQNAB+FIAa9Se0DzsPzfpWHUfxVZq+JpDCWZtGLJJBKS2is2ZtSQpJcU0eKsVOYOAoEUATl9LpKdmp8mGL4YqikEkgkEBTJplqXLMQq76GBJ+VQqE9UmrWq3f4xaLEYvk4xQYFV9A410ysC3QQwkqzZbso6ONLh7/wAwLLwyA5AGt6uRcta2+m14bcMmBcopolSSSXYqIelKajTswiolX0M8yEppYUux2/CGFR5Hy9InkhkvcVJo7Alq+npFPD+ErmEAEOp/xAggVckdB1JOkaLgnBZapPtVHME5nagGVy1KmgB07QyVj1JCefiFy0jmCVlg4FBbezDxhpwbhQxA5ZkwkO7ZQBQ2DMfhGX45j2AzOXoKUFywGkN/sb9okYeaVTDkRlLuFEkkioABrrCxacqOqeGUMfJbY2/9JrKlKUtYCSTcMwo1Q49btGfmY4Gb7NMwKWC+VVNHDEUJZw37wxX/AKlpXh8akjKslX3UNUoXRj+pJdR/u6RkOBzDicRLSzLPvKdnaucaghifEw0qXRKEJSTctUP5kxSJoBNT/i1bb63pQ7GOCHS3qb1qQCLmgDetjBWNmD2ypMwutCHUzOpKku52IDGn8QtGFKspoMpABNFF3rZhr0YntBo5pf05mTU2IDAsQ6gpnq1WIZ7loMwC1FVMzaPUdswPwEVJkJClFaQSmxcVO4Jvb+IYcPwwfNmHUB/KwBjnyOtFIfTQYdZUkAqaoZx5gPpS8cTleYOor1iMOACSOUi4eiuvSJJTWvaFb1QV9ZTPUCB9eBgSZimj2KxoKS1Fa9YSzsW4aKYsTZDLlro9xHGFQY3ELlsbxYtW8DGO+KpHDJ2QpIEUqMWrVA61wwEQUxWAHjmbO0jgmtIxqIVi8tHc/B/nBuGnHLqCotX3iNhsNSYTpVm5huYIk4sC9NABfzjzGqO8eYdGZaUAslPvbGlT3aj7CNThphUqWbIFgGarhz4JjJYPEgOAam576P2jRyMRmUlCTQgv290fPyibHTG0wZWUwYAsNy2avdi8Vyl/0y91FKjS7czR7EzgVFPc+QYD0MThg4HanlCPZZMGkB31JBNbB6v6jyixXDv6JV+EKY+CiSKdoCQhQUAKAZQd2BzK+DQ0Kx7FCRqt1diX+A9YWhrA+J4VpIUKl3Atuw9YrTNS1DQJHYBKQKb1ENOMILMAzJdvCp71hX915SBQsWG1ClP10hhWdScKGCX0ZOjkkjSwZj2hRxXhLBeUtlZyAQ9VW6sk1Oh7Mxw+J9mUuMygkdnL/ufKDQEzT1qGGoOYv6eph0hFIyaFBJJUHYEAdhQDqVNXw0gPGYtedKgvKUWGzVdu4PfND3jWCCTtRx4MU01IJJjP4fhyhMeqmy7uS9vJvCHuxo62aLhs+ZNBUhJIP+4HQ6VOXKUpq1T4Bo0f2cxeZE+QFD+qkFBJsShSVuL0ZMJOGqUlQdJTpcu3ikmjPeDcVgw2Y5UzBqwNiLuN2q1YvH6F5m1xZicVi5hUpEy6VFJHVJIuesMMPgp0xPIjM2xSSO4eGeI4SqY6lIdVT7SXldRID5gbl0j/ACO0dcMHsVOCSnNlqFJVvzA0HmYnXFnowyLLH4zH8XCkLAWnKSH6HqCKHaHv+mMkqx6eUkBEwlhZ05QfNQHjAnGMErETCiWn3XU+zMFUBr/D6Q6+ySJmDM1UpbhbATBLLqCRQJzUAzKO5OWwgx3Kyefwg4gXGFpXj588Ly/1VBCgrKwRygvsyBFnDuKKnjUS3HLROalHy2cB2FCFPDaVwyUtaeTKSMrM5Ngaqqerv8oa47haRlCAABegc7k6jtDO42zilkU6il0JcFIKqWSNLlzrDrh8hrUO2n8R3guHDu/qGt6wXMQlPwjn92D+A82awLwvVjQQUlrcv7RPE8UwO8JcRMN9ovjx3tnNkyVpELnXECKiwreK47Ekujku+zgxSYvWYHUYdCMHnKrFKxFkxcDLLxjHkh7wRJkQMIMw6oxjL8GxvNlNtIczcEDXxjMS5JSrxeNJwvioKWN7RwyV9HouMl2Rh1qCiPMxouHY7KsbAD4sPmfCADKFxrHM50gNqR6D9yYk0JZrJWLBBe5zft8IL4djhmUQGYeQ0EZfC4ip2akMuG4k8vW47WiLiVUh5KQCvskP4u48vjBGGICTRzmfzdoBwWK5po05f5i/DqZbaGEoqpB2LmO5NTRPgW/aAeIIIYjsPCvzghKrjS/iDHcyXmypO1D3EDYdCFcsVP8A0BFEuflUVAtlJA00oD6w3ThS5Dcpf/qFmM4eyqWJEOmScQnFrTNlpYc1SexSSRW+npAH3IKGQMCly7flYB+w+EdoStA3DfJomQg8wdgb99QPP4eNE0DaBZC0pmOlLpFHehCaZrsLi/8AEaJE4KQRd6PytbetXZxXwIhLiMCpKUpSWuyb2/Mdf3NKQRw3ErBBUgkFhltQ2879abx0RfoR/S9WEXJbNeuQAnXQF63FOhJ2gjisyUZftCyVK99NRzBsz+NQRud2grETRMY1VplsMw2fSwfU0roi4ouaJK0BBJJNGYhQLEFgzN2GvctNHRimmtnfBZEtZmKSVDMWYkBRA/MQwIJr8TBc/FOQiQDQMVe8TusgPvTp3aEv2dkLMoDIVKNyys17E2YuxftQxssOj2CV8rzJjEtUNVxm3Dk7VjRQ2bIv9O8LgUYdLs8wi7mj3Hj21j0tBJL6sR9fVohAIBzVez7MPnErnUETlK9I54r6WypgS42gDiWJY0jtcw16isA4lzFMeL2xJ5PSFeLJJeKctIJnJgVa46kqOVlKwBFKliLJingNd4YQlS4omxKhFKlxhStR1ivLWLFCLJUmMzHMuUIPw8gCIkSGglKYARBjeAMSRClfD1IEfT5vCoXYngL6RyuJ7PJmXwOI5Q+kNVALiZnB2eOJOFKYmznlE5y5Ce0E4eflEo65j6xEzV4kyaBtDCiUNpM4DOXv5wUie5G9wekZ6YtQU4tBOH4jlSd7DtCuBkzTScSHY6/EGD1h1BoxpxrKCnpf940HD+JhQJ6iJSi0WjL0MMInMoj8tYqTKBWt9xEy51SRRxA+Im/iB3B/4mFXQzYxm8PQb2IbqIH/APHoSog/lHpf0gpeJ9w75XiZyw4OyiD2hgdguO4aO4NRV71AgZGHoSPeI9LFvXzg9WJcJ6P5aRfKys8NbsFKgbB4YUfcN9enjEYrAoWSVAUt3JqW3/eDylvM/L+YqWoV6/uD8orcqFpHOEkAS2FhRtOr+JeJ9iEhrtX5ft5R2ksDFS1u0HbWyscV9Ha+bwgWZKLwVLeOZk0xeEUhMkGgJaSLwPPEFTFGKJsl4qQdMWTpUATrtDOe9oWTksYKZKUKB5qIEUHi+YuBliGIsqWGgVYi+bMimCKeQmDpCIplS4YSZVIDAjxlwh459oBKUEip+UNeN8QEmUSdvoR8zxGMVMmFSrmMMj9LzcMgaiAcUuWIFxCjvC2ZeI1Z6Esh7GzRoIR4icc1qQ+WkQvxKA9hCyxol+jAZkxx3juWpi0SpI2jyk1iDVDpnlTAYhIBipr94vQKQprK0IcGC8NOysIiSmkQoV84waCZXFCk7iCxjUkEE3r4mE5FI4TeFpBNAMZ7uzNBSscGYl/5hFoI8LwaCOJWLSHrYQWeIpyM9YRSh70TMFu8MkZD8cTBALxfJxIVrGbliCcIYpRSDXw0SFPHpkl4EwRhsgUhuzsUqAZc/Ka2gwhKg4gfFJEV4aMnQ04qSssXJisSwYJReKmrFEcc4IUcQkNWE2JTSNNxEUMZucIc5JdCeeqsDzFtBs5IeF+JENZzNFZiAmsdSxFssVgi0ESJMFjlFdIswyRFHEh/TPjC2aj579reMe1m5QeVPxhDLVWLZw5j3PxjmWkP4QbC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76200" y="6096000"/>
            <a:ext cx="8893012" cy="461665"/>
          </a:xfrm>
          <a:prstGeom prst="rect">
            <a:avLst/>
          </a:prstGeom>
          <a:noFill/>
        </p:spPr>
        <p:txBody>
          <a:bodyPr wrap="none" rtlCol="0">
            <a:spAutoFit/>
          </a:bodyPr>
          <a:lstStyle/>
          <a:p>
            <a:r>
              <a:rPr lang="en-US" sz="2400" dirty="0" smtClean="0">
                <a:latin typeface="Times New Roman" pitchFamily="18" charset="0"/>
                <a:cs typeface="Times New Roman" pitchFamily="18" charset="0"/>
              </a:rPr>
              <a:t>Female bats regurgitate blood meals to others that failed to obtain food</a:t>
            </a:r>
            <a:endParaRPr lang="en-US" sz="2400" dirty="0">
              <a:latin typeface="Times New Roman" pitchFamily="18" charset="0"/>
              <a:cs typeface="Times New Roman" pitchFamily="18" charset="0"/>
            </a:endParaRPr>
          </a:p>
        </p:txBody>
      </p:sp>
      <p:sp>
        <p:nvSpPr>
          <p:cNvPr id="27650" name="AutoShape 2" descr="http://images2.wikia.nocookie.net/__cb20110703202210/theywalkamongus/images/5/5f/Vampire_Bat_Drinking_Blood.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7652" name="AutoShape 4" descr="http://images2.wikia.nocookie.net/__cb20110703202210/theywalkamongus/images/5/5f/Vampire_Bat_Drinking_Blood.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5" name="Picture 14" descr="Vampire_Bat_Drinking_Blood.JPG"/>
          <p:cNvPicPr>
            <a:picLocks noChangeAspect="1"/>
          </p:cNvPicPr>
          <p:nvPr/>
        </p:nvPicPr>
        <p:blipFill>
          <a:blip r:embed="rId2" cstate="print"/>
          <a:stretch>
            <a:fillRect/>
          </a:stretch>
        </p:blipFill>
        <p:spPr>
          <a:xfrm>
            <a:off x="1447800" y="1183386"/>
            <a:ext cx="6324600" cy="4956302"/>
          </a:xfrm>
          <a:prstGeom prst="rect">
            <a:avLst/>
          </a:prstGeom>
        </p:spPr>
      </p:pic>
      <p:sp>
        <p:nvSpPr>
          <p:cNvPr id="4" name="TextBox 3"/>
          <p:cNvSpPr txBox="1"/>
          <p:nvPr/>
        </p:nvSpPr>
        <p:spPr>
          <a:xfrm>
            <a:off x="990600" y="5181600"/>
            <a:ext cx="7467600" cy="523220"/>
          </a:xfrm>
          <a:prstGeom prst="rect">
            <a:avLst/>
          </a:prstGeom>
          <a:solidFill>
            <a:schemeClr val="accent1">
              <a:lumMod val="40000"/>
              <a:lumOff val="60000"/>
            </a:schemeClr>
          </a:solidFill>
        </p:spPr>
        <p:txBody>
          <a:bodyPr wrap="square" rtlCol="0">
            <a:spAutoFit/>
          </a:bodyPr>
          <a:lstStyle/>
          <a:p>
            <a:r>
              <a:rPr lang="en-US" sz="2800" dirty="0" smtClean="0">
                <a:solidFill>
                  <a:schemeClr val="bg1"/>
                </a:solidFill>
                <a:latin typeface="Arial" pitchFamily="34" charset="0"/>
                <a:cs typeface="Arial" pitchFamily="34" charset="0"/>
              </a:rPr>
              <a:t>Food sharing in blood-sucking vampire bats</a:t>
            </a:r>
            <a:endParaRPr lang="en-US" sz="28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6800" y="228600"/>
            <a:ext cx="4710007" cy="2800767"/>
          </a:xfrm>
          <a:prstGeom prst="rect">
            <a:avLst/>
          </a:prstGeom>
          <a:noFill/>
        </p:spPr>
        <p:txBody>
          <a:bodyPr wrap="none" rtlCol="0">
            <a:spAutoFit/>
          </a:bodyPr>
          <a:lstStyle/>
          <a:p>
            <a:r>
              <a:rPr lang="en-US" sz="4400" dirty="0" smtClean="0"/>
              <a:t> </a:t>
            </a:r>
          </a:p>
          <a:p>
            <a:endParaRPr lang="en-US" sz="4400" dirty="0"/>
          </a:p>
          <a:p>
            <a:r>
              <a:rPr lang="en-US" sz="4400" dirty="0" smtClean="0"/>
              <a:t>Anthropomorphism</a:t>
            </a:r>
          </a:p>
          <a:p>
            <a:endParaRPr lang="en-US" sz="4400" dirty="0"/>
          </a:p>
        </p:txBody>
      </p:sp>
      <p:pic>
        <p:nvPicPr>
          <p:cNvPr id="5" name="Picture 4" descr="DSC_1667.JPG"/>
          <p:cNvPicPr>
            <a:picLocks noChangeAspect="1"/>
          </p:cNvPicPr>
          <p:nvPr/>
        </p:nvPicPr>
        <p:blipFill>
          <a:blip r:embed="rId2" cstate="print"/>
          <a:stretch>
            <a:fillRect/>
          </a:stretch>
        </p:blipFill>
        <p:spPr>
          <a:xfrm>
            <a:off x="-533400" y="0"/>
            <a:ext cx="10312782" cy="6858000"/>
          </a:xfrm>
          <a:prstGeom prst="rect">
            <a:avLst/>
          </a:prstGeom>
        </p:spPr>
      </p:pic>
      <p:sp>
        <p:nvSpPr>
          <p:cNvPr id="6" name="Flowchart: Sequential Access Storage 5"/>
          <p:cNvSpPr/>
          <p:nvPr/>
        </p:nvSpPr>
        <p:spPr>
          <a:xfrm>
            <a:off x="228600" y="3733800"/>
            <a:ext cx="2438400" cy="1676400"/>
          </a:xfrm>
          <a:prstGeom prst="flowChartMagneticTap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dirty="0" smtClean="0"/>
              <a:t>“woof” (I am happy)!</a:t>
            </a:r>
            <a:endParaRPr lang="en-US" sz="3600" dirty="0"/>
          </a:p>
        </p:txBody>
      </p:sp>
      <p:sp>
        <p:nvSpPr>
          <p:cNvPr id="7" name="TextBox 6"/>
          <p:cNvSpPr txBox="1"/>
          <p:nvPr/>
        </p:nvSpPr>
        <p:spPr>
          <a:xfrm>
            <a:off x="228600" y="457200"/>
            <a:ext cx="9224000" cy="2062103"/>
          </a:xfrm>
          <a:prstGeom prst="rect">
            <a:avLst/>
          </a:prstGeom>
          <a:solidFill>
            <a:schemeClr val="bg2">
              <a:lumMod val="75000"/>
              <a:alpha val="44000"/>
            </a:schemeClr>
          </a:solidFill>
          <a:ln>
            <a:solidFill>
              <a:schemeClr val="bg2">
                <a:lumMod val="60000"/>
                <a:lumOff val="40000"/>
              </a:schemeClr>
            </a:solidFill>
          </a:ln>
        </p:spPr>
        <p:txBody>
          <a:bodyPr wrap="none" rtlCol="0">
            <a:spAutoFit/>
          </a:bodyPr>
          <a:lstStyle/>
          <a:p>
            <a:r>
              <a:rPr lang="en-US" sz="3200" dirty="0" smtClean="0">
                <a:latin typeface="Arial" pitchFamily="34" charset="0"/>
                <a:cs typeface="Arial" pitchFamily="34" charset="0"/>
              </a:rPr>
              <a:t>Evidence for consciousness in humans consists </a:t>
            </a:r>
          </a:p>
          <a:p>
            <a:r>
              <a:rPr lang="en-US" sz="3200" dirty="0" smtClean="0">
                <a:latin typeface="Arial" pitchFamily="34" charset="0"/>
                <a:cs typeface="Arial" pitchFamily="34" charset="0"/>
              </a:rPr>
              <a:t>of what people </a:t>
            </a:r>
            <a:r>
              <a:rPr lang="en-US" sz="3200" u="sng" dirty="0" smtClean="0">
                <a:latin typeface="Arial" pitchFamily="34" charset="0"/>
                <a:cs typeface="Arial" pitchFamily="34" charset="0"/>
              </a:rPr>
              <a:t>say</a:t>
            </a:r>
            <a:r>
              <a:rPr lang="en-US" sz="3200" dirty="0" smtClean="0">
                <a:latin typeface="Arial" pitchFamily="34" charset="0"/>
                <a:cs typeface="Arial" pitchFamily="34" charset="0"/>
              </a:rPr>
              <a:t> about their mental experience.</a:t>
            </a:r>
          </a:p>
          <a:p>
            <a:r>
              <a:rPr lang="en-US" sz="3200" dirty="0" smtClean="0">
                <a:latin typeface="Arial" pitchFamily="34" charset="0"/>
                <a:cs typeface="Arial" pitchFamily="34" charset="0"/>
              </a:rPr>
              <a:t>But for not-verbal animal species…..how to </a:t>
            </a:r>
          </a:p>
          <a:p>
            <a:r>
              <a:rPr lang="en-US" sz="3200" dirty="0" smtClean="0">
                <a:latin typeface="Arial" pitchFamily="34" charset="0"/>
                <a:cs typeface="Arial" pitchFamily="34" charset="0"/>
              </a:rPr>
              <a:t>demonstrate their consciousness?</a:t>
            </a:r>
            <a:endParaRPr lang="en-US" sz="3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66800" y="228600"/>
            <a:ext cx="5266250" cy="2800767"/>
          </a:xfrm>
          <a:prstGeom prst="rect">
            <a:avLst/>
          </a:prstGeom>
          <a:noFill/>
        </p:spPr>
        <p:txBody>
          <a:bodyPr wrap="none" rtlCol="0">
            <a:spAutoFit/>
          </a:bodyPr>
          <a:lstStyle/>
          <a:p>
            <a:r>
              <a:rPr lang="en-US" sz="4400" dirty="0" smtClean="0"/>
              <a:t> Study animal mind:</a:t>
            </a:r>
          </a:p>
          <a:p>
            <a:endParaRPr lang="en-US" sz="4400" dirty="0"/>
          </a:p>
          <a:p>
            <a:r>
              <a:rPr lang="en-US" sz="4400" dirty="0" smtClean="0"/>
              <a:t>1. </a:t>
            </a:r>
            <a:r>
              <a:rPr lang="en-US" sz="4400" strike="sngStrike" dirty="0" smtClean="0"/>
              <a:t>Anthropomorphism</a:t>
            </a:r>
          </a:p>
          <a:p>
            <a:endParaRPr lang="en-US" sz="4400" dirty="0"/>
          </a:p>
        </p:txBody>
      </p:sp>
      <p:pic>
        <p:nvPicPr>
          <p:cNvPr id="3" name="Picture 2" descr="220px-Down_the_Rabbit_Hole.png"/>
          <p:cNvPicPr>
            <a:picLocks noChangeAspect="1"/>
          </p:cNvPicPr>
          <p:nvPr/>
        </p:nvPicPr>
        <p:blipFill>
          <a:blip r:embed="rId2" cstate="print"/>
          <a:stretch>
            <a:fillRect/>
          </a:stretch>
        </p:blipFill>
        <p:spPr>
          <a:xfrm>
            <a:off x="3429000" y="2514600"/>
            <a:ext cx="2631441" cy="3947157"/>
          </a:xfrm>
          <a:prstGeom prst="rect">
            <a:avLst/>
          </a:prstGeom>
          <a:solidFill>
            <a:schemeClr val="tx1"/>
          </a:solid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13388</TotalTime>
  <Words>2229</Words>
  <Application>Microsoft Office PowerPoint</Application>
  <PresentationFormat>On-screen Show (4:3)</PresentationFormat>
  <Paragraphs>362</Paragraphs>
  <Slides>69</Slides>
  <Notes>0</Notes>
  <HiddenSlides>0</HiddenSlides>
  <MMClips>7</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Paper</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Empathy:  mirror neurons</vt:lpstr>
      <vt:lpstr>Empathy:  mirror neurons</vt:lpstr>
    </vt:vector>
  </TitlesOfParts>
  <Company>Columbia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Wan-chun Liu</dc:creator>
  <cp:lastModifiedBy>Wan-chun Liu</cp:lastModifiedBy>
  <cp:revision>177</cp:revision>
  <dcterms:created xsi:type="dcterms:W3CDTF">2011-05-01T14:44:13Z</dcterms:created>
  <dcterms:modified xsi:type="dcterms:W3CDTF">2013-01-03T16:20:11Z</dcterms:modified>
</cp:coreProperties>
</file>